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76" r:id="rId2"/>
    <p:sldId id="273" r:id="rId3"/>
    <p:sldId id="274" r:id="rId4"/>
    <p:sldId id="275"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6858000" cy="99075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2"/>
    <p:restoredTop sz="94729"/>
  </p:normalViewPr>
  <p:slideViewPr>
    <p:cSldViewPr snapToGrid="0">
      <p:cViewPr varScale="1">
        <p:scale>
          <a:sx n="75" d="100"/>
          <a:sy n="75" d="100"/>
        </p:scale>
        <p:origin x="20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451"/>
            <a:ext cx="5829300" cy="3449308"/>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857250" y="5203778"/>
            <a:ext cx="5143500" cy="2392040"/>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A66C6471-06EB-3C46-AC7E-2BF3F05024B6}" type="datetimeFigureOut">
              <a:rPr lang="en-US" smtClean="0"/>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328429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66C6471-06EB-3C46-AC7E-2BF3F05024B6}" type="datetimeFigureOut">
              <a:rPr lang="en-US" smtClean="0"/>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543048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87"/>
            <a:ext cx="1478756" cy="839622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71488" y="527487"/>
            <a:ext cx="4350544" cy="839622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66C6471-06EB-3C46-AC7E-2BF3F05024B6}" type="datetimeFigureOut">
              <a:rPr lang="en-US" smtClean="0"/>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48313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A66C6471-06EB-3C46-AC7E-2BF3F05024B6}" type="datetimeFigureOut">
              <a:rPr lang="en-US" smtClean="0"/>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3826242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70019"/>
            <a:ext cx="5915025" cy="4121281"/>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467916" y="6630289"/>
            <a:ext cx="5915025" cy="2167284"/>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A66C6471-06EB-3C46-AC7E-2BF3F05024B6}" type="datetimeFigureOut">
              <a:rPr lang="en-US" smtClean="0"/>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1358049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71488" y="2637436"/>
            <a:ext cx="2914650" cy="6286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471863" y="2637436"/>
            <a:ext cx="2914650" cy="62862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A66C6471-06EB-3C46-AC7E-2BF3F05024B6}" type="datetimeFigureOut">
              <a:rPr lang="en-US" smtClean="0"/>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69359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90"/>
            <a:ext cx="5915025" cy="1915009"/>
          </a:xfrm>
        </p:spPr>
        <p:txBody>
          <a:bodyPr/>
          <a:lstStyle/>
          <a:p>
            <a:r>
              <a:rPr lang="en-GB"/>
              <a:t>Click to edit Master title style</a:t>
            </a:r>
            <a:endParaRPr lang="en-US" dirty="0"/>
          </a:p>
        </p:txBody>
      </p:sp>
      <p:sp>
        <p:nvSpPr>
          <p:cNvPr id="3" name="Text Placeholder 2"/>
          <p:cNvSpPr>
            <a:spLocks noGrp="1"/>
          </p:cNvSpPr>
          <p:nvPr>
            <p:ph type="body" idx="1"/>
          </p:nvPr>
        </p:nvSpPr>
        <p:spPr>
          <a:xfrm>
            <a:off x="472381" y="2428736"/>
            <a:ext cx="2901255" cy="119028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72381" y="3619022"/>
            <a:ext cx="2901255" cy="53230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471863" y="2428736"/>
            <a:ext cx="2915543" cy="1190286"/>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3471863" y="3619022"/>
            <a:ext cx="2915543" cy="532303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66C6471-06EB-3C46-AC7E-2BF3F05024B6}" type="datetimeFigureOut">
              <a:rPr lang="en-US" smtClean="0"/>
              <a:t>7/18/25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405000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A66C6471-06EB-3C46-AC7E-2BF3F05024B6}" type="datetimeFigureOut">
              <a:rPr lang="en-US" smtClean="0"/>
              <a:t>7/18/25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277818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6C6471-06EB-3C46-AC7E-2BF3F05024B6}" type="datetimeFigureOut">
              <a:rPr lang="en-US" smtClean="0"/>
              <a:t>7/18/25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347275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506"/>
            <a:ext cx="2211884" cy="2311771"/>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2915543" y="1426511"/>
            <a:ext cx="3471863" cy="704080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72381" y="2972276"/>
            <a:ext cx="2211884" cy="550651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A66C6471-06EB-3C46-AC7E-2BF3F05024B6}" type="datetimeFigureOut">
              <a:rPr lang="en-US" smtClean="0"/>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307599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506"/>
            <a:ext cx="2211884" cy="2311771"/>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15543" y="1426511"/>
            <a:ext cx="3471863" cy="704080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472381" y="2972276"/>
            <a:ext cx="2211884" cy="550651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A66C6471-06EB-3C46-AC7E-2BF3F05024B6}" type="datetimeFigureOut">
              <a:rPr lang="en-US" smtClean="0"/>
              <a:t>7/18/25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962291-774C-0143-8DEB-33918189E08D}" type="slidenum">
              <a:rPr lang="en-US" smtClean="0"/>
              <a:t>‹#›</a:t>
            </a:fld>
            <a:endParaRPr lang="en-US"/>
          </a:p>
        </p:txBody>
      </p:sp>
    </p:spTree>
    <p:extLst>
      <p:ext uri="{BB962C8B-B14F-4D97-AF65-F5344CB8AC3E}">
        <p14:creationId xmlns:p14="http://schemas.microsoft.com/office/powerpoint/2010/main" val="3456743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90"/>
            <a:ext cx="5915025" cy="1915009"/>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71488" y="2637436"/>
            <a:ext cx="5915025" cy="628627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71487" y="9182869"/>
            <a:ext cx="1543050" cy="527487"/>
          </a:xfrm>
          <a:prstGeom prst="rect">
            <a:avLst/>
          </a:prstGeom>
        </p:spPr>
        <p:txBody>
          <a:bodyPr vert="horz" lIns="91440" tIns="45720" rIns="91440" bIns="45720" rtlCol="0" anchor="ctr"/>
          <a:lstStyle>
            <a:lvl1pPr algn="l">
              <a:defRPr sz="900">
                <a:solidFill>
                  <a:schemeClr val="tx1">
                    <a:tint val="82000"/>
                  </a:schemeClr>
                </a:solidFill>
              </a:defRPr>
            </a:lvl1pPr>
          </a:lstStyle>
          <a:p>
            <a:fld id="{A66C6471-06EB-3C46-AC7E-2BF3F05024B6}" type="datetimeFigureOut">
              <a:rPr lang="en-US" smtClean="0"/>
              <a:t>7/18/25</a:t>
            </a:fld>
            <a:endParaRPr lang="en-US"/>
          </a:p>
        </p:txBody>
      </p:sp>
      <p:sp>
        <p:nvSpPr>
          <p:cNvPr id="5" name="Footer Placeholder 4"/>
          <p:cNvSpPr>
            <a:spLocks noGrp="1"/>
          </p:cNvSpPr>
          <p:nvPr>
            <p:ph type="ftr" sz="quarter" idx="3"/>
          </p:nvPr>
        </p:nvSpPr>
        <p:spPr>
          <a:xfrm>
            <a:off x="2271713" y="9182869"/>
            <a:ext cx="2314575" cy="527487"/>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843463" y="9182869"/>
            <a:ext cx="1543050" cy="527487"/>
          </a:xfrm>
          <a:prstGeom prst="rect">
            <a:avLst/>
          </a:prstGeom>
        </p:spPr>
        <p:txBody>
          <a:bodyPr vert="horz" lIns="91440" tIns="45720" rIns="91440" bIns="45720" rtlCol="0" anchor="ctr"/>
          <a:lstStyle>
            <a:lvl1pPr algn="r">
              <a:defRPr sz="900">
                <a:solidFill>
                  <a:schemeClr val="tx1">
                    <a:tint val="82000"/>
                  </a:schemeClr>
                </a:solidFill>
              </a:defRPr>
            </a:lvl1pPr>
          </a:lstStyle>
          <a:p>
            <a:fld id="{DF962291-774C-0143-8DEB-33918189E08D}" type="slidenum">
              <a:rPr lang="en-US" smtClean="0"/>
              <a:t>‹#›</a:t>
            </a:fld>
            <a:endParaRPr lang="en-US"/>
          </a:p>
        </p:txBody>
      </p:sp>
    </p:spTree>
    <p:extLst>
      <p:ext uri="{BB962C8B-B14F-4D97-AF65-F5344CB8AC3E}">
        <p14:creationId xmlns:p14="http://schemas.microsoft.com/office/powerpoint/2010/main" val="23423121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en.wikipedia.org/wiki/Calais"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hyperlink" Target="https://en.wikipedia.org/wiki/Henry_Percy_(Hotspur)" TargetMode="External"/><Relationship Id="rId5" Type="http://schemas.openxmlformats.org/officeDocument/2006/relationships/hyperlink" Target="https://en.wikipedia.org/wiki/White_Castle_(Wales)" TargetMode="External"/><Relationship Id="rId4" Type="http://schemas.openxmlformats.org/officeDocument/2006/relationships/hyperlink" Target="https://en.wikipedia.org/wiki/Llantilio_Crossenn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Battle_of_Homildon_Hill"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hyperlink" Target="https://en.wikipedia.org/wiki/Battle_of_Agincourt" TargetMode="External"/><Relationship Id="rId5" Type="http://schemas.openxmlformats.org/officeDocument/2006/relationships/hyperlink" Target="https://en.wikipedia.org/wiki/Henry_V_of_England" TargetMode="External"/><Relationship Id="rId4" Type="http://schemas.openxmlformats.org/officeDocument/2006/relationships/hyperlink" Target="https://en.wikipedia.org/wiki/Archibald_Douglas,_4th_Earl_of_Dougla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1.xml"/><Relationship Id="rId5" Type="http://schemas.openxmlformats.org/officeDocument/2006/relationships/hyperlink" Target="https://en.wikipedia.org/wiki/Hereford" TargetMode="External"/><Relationship Id="rId4" Type="http://schemas.openxmlformats.org/officeDocument/2006/relationships/hyperlink" Target="https://en.wikipedia.org/wiki/Wicklow"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White_Castle_(Wales)"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hyperlink" Target="https://en.wikipedia.org/wiki/Battle_of_Agincourt"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City_of_London" TargetMode="External"/><Relationship Id="rId3" Type="http://schemas.openxmlformats.org/officeDocument/2006/relationships/hyperlink" Target="https://en.wikipedia.org/wiki/Bermondsey" TargetMode="External"/><Relationship Id="rId7" Type="http://schemas.openxmlformats.org/officeDocument/2006/relationships/hyperlink" Target="https://en.wikipedia.org/wiki/London_Bridge"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hyperlink" Target="https://en.wikipedia.org/wiki/Billingsgate_Market" TargetMode="External"/><Relationship Id="rId5" Type="http://schemas.openxmlformats.org/officeDocument/2006/relationships/hyperlink" Target="https://en.wikipedia.org/wiki/Borough_Market" TargetMode="External"/><Relationship Id="rId10" Type="http://schemas.openxmlformats.org/officeDocument/2006/relationships/image" Target="../media/image15.jpeg"/><Relationship Id="rId4" Type="http://schemas.openxmlformats.org/officeDocument/2006/relationships/hyperlink" Target="https://en.wikipedia.org/wiki/River_Thames" TargetMode="External"/><Relationship Id="rId9" Type="http://schemas.openxmlformats.org/officeDocument/2006/relationships/hyperlink" Target="https://en.wikipedia.org/wiki/Bridge_Ward_Withi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Owain_Glynd%C5%B5r" TargetMode="External"/><Relationship Id="rId13" Type="http://schemas.openxmlformats.org/officeDocument/2006/relationships/hyperlink" Target="https://en.wikipedia.org/wiki/Battle_of_Agincourt" TargetMode="External"/><Relationship Id="rId3" Type="http://schemas.openxmlformats.org/officeDocument/2006/relationships/hyperlink" Target="https://en.wikipedia.org/wiki/Richard_II_of_England" TargetMode="External"/><Relationship Id="rId7" Type="http://schemas.openxmlformats.org/officeDocument/2006/relationships/hyperlink" Target="https://en.wikipedia.org/wiki/John_Montacute,_3rd_Earl_of_Salisbury" TargetMode="External"/><Relationship Id="rId12" Type="http://schemas.openxmlformats.org/officeDocument/2006/relationships/hyperlink" Target="https://en.wikipedia.org/wiki/Siege_of_Harfleur" TargetMode="External"/><Relationship Id="rId2" Type="http://schemas.openxmlformats.org/officeDocument/2006/relationships/image" Target="../media/image9.jpg"/><Relationship Id="rId1" Type="http://schemas.openxmlformats.org/officeDocument/2006/relationships/slideLayout" Target="../slideLayouts/slideLayout1.xml"/><Relationship Id="rId6" Type="http://schemas.openxmlformats.org/officeDocument/2006/relationships/hyperlink" Target="https://en.wikipedia.org/wiki/Calais" TargetMode="External"/><Relationship Id="rId11" Type="http://schemas.openxmlformats.org/officeDocument/2006/relationships/hyperlink" Target="https://en.wikipedia.org/wiki/Edward_of_Norwich,_2nd_Duke_of_York" TargetMode="External"/><Relationship Id="rId5" Type="http://schemas.openxmlformats.org/officeDocument/2006/relationships/hyperlink" Target="https://en.wikipedia.org/wiki/Roger_Mortimer,_4th_Earl_of_March" TargetMode="External"/><Relationship Id="rId10" Type="http://schemas.openxmlformats.org/officeDocument/2006/relationships/hyperlink" Target="https://en.wikipedia.org/wiki/Henry_V_of_England" TargetMode="External"/><Relationship Id="rId4" Type="http://schemas.openxmlformats.org/officeDocument/2006/relationships/hyperlink" Target="https://en.wikipedia.org/wiki/Ireland" TargetMode="External"/><Relationship Id="rId9" Type="http://schemas.openxmlformats.org/officeDocument/2006/relationships/hyperlink" Target="https://en.wikipedia.org/wiki/Monmouthshi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riverbend-medieval.org.au/early-medieval.html"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hyperlink" Target="https://riverbend-medieval.org.au/late-medieval.html" TargetMode="External"/><Relationship Id="rId4" Type="http://schemas.openxmlformats.org/officeDocument/2006/relationships/hyperlink" Target="https://riverbend-medieval.org.au/high-medieval.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riverbend-medieval.org.au/early-medieval.html"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riverbend-medieval.org.au/late-medieval.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888D1-F9E6-03AA-D6CE-B4A2724B2DC2}"/>
            </a:ext>
          </a:extLst>
        </p:cNvPr>
        <p:cNvGrpSpPr/>
        <p:nvPr/>
      </p:nvGrpSpPr>
      <p:grpSpPr>
        <a:xfrm>
          <a:off x="0" y="0"/>
          <a:ext cx="0" cy="0"/>
          <a:chOff x="0" y="0"/>
          <a:chExt cx="0" cy="0"/>
        </a:xfrm>
      </p:grpSpPr>
      <p:pic>
        <p:nvPicPr>
          <p:cNvPr id="5" name="Picture 4" descr="A sign on a fence&#10;&#10;AI-generated content may be incorrect.">
            <a:extLst>
              <a:ext uri="{FF2B5EF4-FFF2-40B4-BE49-F238E27FC236}">
                <a16:creationId xmlns:a16="http://schemas.microsoft.com/office/drawing/2014/main" id="{772179F2-B402-3718-2E7A-81A45509A80C}"/>
              </a:ext>
            </a:extLst>
          </p:cNvPr>
          <p:cNvPicPr>
            <a:picLocks noChangeAspect="1"/>
          </p:cNvPicPr>
          <p:nvPr/>
        </p:nvPicPr>
        <p:blipFill>
          <a:blip r:embed="rId2"/>
          <a:srcRect l="29650" r="25128" b="24244"/>
          <a:stretch>
            <a:fillRect/>
          </a:stretch>
        </p:blipFill>
        <p:spPr>
          <a:xfrm>
            <a:off x="-35077" y="338665"/>
            <a:ext cx="6905171" cy="7687734"/>
          </a:xfrm>
          <a:prstGeom prst="rect">
            <a:avLst/>
          </a:prstGeom>
        </p:spPr>
      </p:pic>
      <p:sp>
        <p:nvSpPr>
          <p:cNvPr id="7" name="TextBox 6">
            <a:extLst>
              <a:ext uri="{FF2B5EF4-FFF2-40B4-BE49-F238E27FC236}">
                <a16:creationId xmlns:a16="http://schemas.microsoft.com/office/drawing/2014/main" id="{1D614E96-20BD-7E8C-9C02-93CA3E174AFD}"/>
              </a:ext>
            </a:extLst>
          </p:cNvPr>
          <p:cNvSpPr txBox="1"/>
          <p:nvPr/>
        </p:nvSpPr>
        <p:spPr>
          <a:xfrm>
            <a:off x="-1" y="9273427"/>
            <a:ext cx="6858000" cy="461665"/>
          </a:xfrm>
          <a:prstGeom prst="rect">
            <a:avLst/>
          </a:prstGeom>
          <a:noFill/>
        </p:spPr>
        <p:txBody>
          <a:bodyPr wrap="square">
            <a:spAutoFit/>
          </a:bodyPr>
          <a:lstStyle/>
          <a:p>
            <a:pPr algn="ctr"/>
            <a:r>
              <a:rPr lang="en-US" sz="2400" b="1" u="sng" dirty="0">
                <a:solidFill>
                  <a:schemeClr val="accent1"/>
                </a:solidFill>
              </a:rPr>
              <a:t>https://riverbend-</a:t>
            </a:r>
            <a:r>
              <a:rPr lang="en-US" sz="2400" b="1" u="sng" dirty="0" err="1">
                <a:solidFill>
                  <a:schemeClr val="accent1"/>
                </a:solidFill>
              </a:rPr>
              <a:t>medieval.org.au</a:t>
            </a:r>
            <a:r>
              <a:rPr lang="en-US" sz="2400" b="1" u="sng" dirty="0">
                <a:solidFill>
                  <a:schemeClr val="accent1"/>
                </a:solidFill>
              </a:rPr>
              <a:t>/</a:t>
            </a:r>
          </a:p>
        </p:txBody>
      </p:sp>
    </p:spTree>
    <p:extLst>
      <p:ext uri="{BB962C8B-B14F-4D97-AF65-F5344CB8AC3E}">
        <p14:creationId xmlns:p14="http://schemas.microsoft.com/office/powerpoint/2010/main" val="271947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53C8E-898D-07FE-533A-807164ECE953}"/>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2F2BC5EE-36F8-F0DD-7631-B6614E8DEFD9}"/>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CD578EA9-7A6D-8B5A-191E-80B15B4475F2}"/>
              </a:ext>
            </a:extLst>
          </p:cNvPr>
          <p:cNvSpPr txBox="1"/>
          <p:nvPr/>
        </p:nvSpPr>
        <p:spPr>
          <a:xfrm>
            <a:off x="1268204" y="1033632"/>
            <a:ext cx="4697881" cy="6555641"/>
          </a:xfrm>
          <a:prstGeom prst="rect">
            <a:avLst/>
          </a:prstGeom>
          <a:noFill/>
        </p:spPr>
        <p:txBody>
          <a:bodyPr wrap="square">
            <a:spAutoFit/>
          </a:bodyPr>
          <a:lstStyle/>
          <a:p>
            <a:r>
              <a:rPr lang="en-AU" sz="1050" dirty="0"/>
              <a:t>Lady Cristine's journey began far from the fields of Cheshire. Born on the 26th of March, 1330, in the Essex village of Sible Hedingham, her early life unfolded within the noble household of the Earl of Oxford. She was the daughter of Sir Robert Davenport, a knight in service to John de Vere, the 7th Earl of Oxford, and was raised with the values and expectations of the English nobility. In 1344, at the tender age of fourteen, Cristine was married to Sir Hugh de Clare, a minor knight also in the Earl of Oxford's service.</a:t>
            </a:r>
          </a:p>
          <a:p>
            <a:r>
              <a:rPr lang="en-AU" sz="1050" dirty="0"/>
              <a:t>Their life together was tragically brief. Accompanying Edward III's expedition to France, Sir Hugh de Clare fought and fell at the Battle of Crécy on the 26th of August, 1346, the same battle where Roger </a:t>
            </a:r>
            <a:r>
              <a:rPr lang="en-AU" sz="1050" dirty="0" err="1"/>
              <a:t>Grenewood</a:t>
            </a:r>
            <a:r>
              <a:rPr lang="en-AU" sz="1050" dirty="0"/>
              <a:t> served. This devastating loss left Cristine, barely sixteen, a widow in a war-torn foreign land.</a:t>
            </a:r>
          </a:p>
          <a:p>
            <a:r>
              <a:rPr lang="en-AU" sz="1050" dirty="0"/>
              <a:t>In the aftermath of Crécy, as English forces moved through Normandy, Roger </a:t>
            </a:r>
            <a:r>
              <a:rPr lang="en-AU" sz="1050" dirty="0" err="1"/>
              <a:t>Grenewood</a:t>
            </a:r>
            <a:r>
              <a:rPr lang="en-AU" sz="1050" dirty="0"/>
              <a:t> found himself in the city of Rouen. Meanwhile, the widowed Lady Cristine, stranded and seeking to arrange passage back to England, had also sought shelter with friends in the same city. It was in Rouen, a city that would soon face the horrors of the Black Death, that their paths converged. Roger, the yeoman archer, and Cristine, the grieving noble widow, met. Their shared experience of the recent battle and its profound impact, coupled with Cristine's vulnerable position and Roger's protective presence, forged an unlikely bond. Despite the considerable social differences, their connection deepened. In October 1348, with Rouen in the grip of the Black Death which peaked that spring and summer, they were married at the ancient abbey of Saint-Ouen. For Cristine, a widow with greater autonomy over her choices, and in a world disrupted by war and pestilence, this union with a capable soldier offered a measure of security and companionship.</a:t>
            </a:r>
          </a:p>
          <a:p>
            <a:r>
              <a:rPr lang="en-AU" sz="1050" dirty="0"/>
              <a:t>The years that followed saw Cristine adapt to a life starkly different from her noble upbringing. She </a:t>
            </a:r>
            <a:r>
              <a:rPr lang="en-AU" sz="1050" dirty="0" err="1"/>
              <a:t>traveled</a:t>
            </a:r>
            <a:r>
              <a:rPr lang="en-AU" sz="1050" dirty="0"/>
              <a:t> with Roger as he sought service with the Free Companies—mercenary bands that roamed France, particularly active in Normandy, Gascony, and Aquitaine during lulls in the main conflict. Cristine learned to navigate the challenges of life on campaign, a common, albeit arduous, experience for soldiers' families.</a:t>
            </a:r>
          </a:p>
          <a:p>
            <a:r>
              <a:rPr lang="en-AU" sz="1050" dirty="0"/>
              <a:t>When Edward III renewed the war with France in 1355, Roger rejoined the royal forces. His skill and leadership during the Black Prince's devastating </a:t>
            </a:r>
            <a:r>
              <a:rPr lang="en-AU" sz="1050" dirty="0" err="1"/>
              <a:t>grande</a:t>
            </a:r>
            <a:r>
              <a:rPr lang="en-AU" sz="1050" dirty="0"/>
              <a:t> </a:t>
            </a:r>
            <a:r>
              <a:rPr lang="en-AU" sz="1050" dirty="0" err="1"/>
              <a:t>chevauchée</a:t>
            </a:r>
            <a:r>
              <a:rPr lang="en-AU" sz="1050" dirty="0"/>
              <a:t> of 1355 earned him a promotion to the rank of </a:t>
            </a:r>
            <a:r>
              <a:rPr lang="en-AU" sz="1050" dirty="0" err="1"/>
              <a:t>Ventenar</a:t>
            </a:r>
            <a:r>
              <a:rPr lang="en-AU" sz="1050" dirty="0"/>
              <a:t>, an officer typically in command of about twenty men. While Roger fought in this campaign and subsequently at the decisive English victory at the Battle of Poitiers in 1356 alongside Edward of Woodstock (the Black Prince), Cristine often remained in relatively safer areas within English-held territories like Aquitaine, Normandy, or Brittany.</a:t>
            </a:r>
          </a:p>
          <a:p>
            <a:endParaRPr lang="en-AU" sz="1050" dirty="0"/>
          </a:p>
        </p:txBody>
      </p:sp>
    </p:spTree>
    <p:extLst>
      <p:ext uri="{BB962C8B-B14F-4D97-AF65-F5344CB8AC3E}">
        <p14:creationId xmlns:p14="http://schemas.microsoft.com/office/powerpoint/2010/main" val="1771422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194B-7F29-B532-8347-3B9A76AE03DD}"/>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76364E80-0644-A394-A5B0-17506B125605}"/>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F04E9B0A-0016-8DED-56A0-E7E1072FDEFA}"/>
              </a:ext>
            </a:extLst>
          </p:cNvPr>
          <p:cNvSpPr txBox="1"/>
          <p:nvPr/>
        </p:nvSpPr>
        <p:spPr>
          <a:xfrm>
            <a:off x="1268204" y="1033632"/>
            <a:ext cx="4697881" cy="4131900"/>
          </a:xfrm>
          <a:prstGeom prst="rect">
            <a:avLst/>
          </a:prstGeom>
          <a:noFill/>
        </p:spPr>
        <p:txBody>
          <a:bodyPr wrap="square">
            <a:spAutoFit/>
          </a:bodyPr>
          <a:lstStyle/>
          <a:p>
            <a:r>
              <a:rPr lang="en-AU" sz="1050" dirty="0"/>
              <a:t>During these tumultuous years, Cristine and Roger were blessed with three sons. Raised amidst the realities of military life, all three would eventually follow in their father's footsteps, becoming men-at-arms in service to the English crown. Despite the constant upheaval and dangers, Cristine maintained her noble bearing, providing a stable presence for her family.</a:t>
            </a:r>
          </a:p>
          <a:p>
            <a:r>
              <a:rPr lang="en-AU" sz="1050" dirty="0"/>
              <a:t>After the death of Edward of Woodstock in 1376, Roger and Cristine, ever adaptable, returned to service with Free Companies, continuing their martial existence throughout France and Gascony. Finally, in 1380, after decades of warfare, Roger, now fifty, and Lady Cristine returned to England. There, Roger's experience found a new outlet. He joined the Companie of the Badger, a Free Company, as their </a:t>
            </a:r>
            <a:r>
              <a:rPr lang="en-AU" sz="1050" dirty="0" err="1"/>
              <a:t>Ventenar</a:t>
            </a:r>
            <a:r>
              <a:rPr lang="en-AU" sz="1050" dirty="0"/>
              <a:t>. In this role, he continued to lead archers, bringing his wealth of battlefield experience and leadership to train and command men, sometimes for campaigns on the continent.</a:t>
            </a:r>
          </a:p>
          <a:p>
            <a:r>
              <a:rPr lang="en-AU" sz="1050" dirty="0"/>
              <a:t>Lady Cristine, ever his steadfast partner, continued to support her husband in his </a:t>
            </a:r>
            <a:r>
              <a:rPr lang="en-AU" sz="1050" dirty="0" err="1"/>
              <a:t>endeavors</a:t>
            </a:r>
            <a:r>
              <a:rPr lang="en-AU" sz="1050" dirty="0"/>
              <a:t> with the Companie of the Badger. Her heraldry, a poignant combination of the Davenport arms (Argent a chevron between 3 crosses crosslet </a:t>
            </a:r>
            <a:r>
              <a:rPr lang="en-AU" sz="1050" dirty="0" err="1"/>
              <a:t>fitchee</a:t>
            </a:r>
            <a:r>
              <a:rPr lang="en-AU" sz="1050" dirty="0"/>
              <a:t> Sable) and her first husband's De Clare arms (Or three chevrons Gules), served as a constant visual reminder of her noble lineage and the extraordinary, challenging, and ultimately intertwined chapters of her life alongside the yeoman archer who became her husband.</a:t>
            </a:r>
          </a:p>
          <a:p>
            <a:r>
              <a:rPr lang="en-AU" sz="1050" dirty="0"/>
              <a:t>The lives of Roger </a:t>
            </a:r>
            <a:r>
              <a:rPr lang="en-AU" sz="1050" dirty="0" err="1"/>
              <a:t>Grenewood</a:t>
            </a:r>
            <a:r>
              <a:rPr lang="en-AU" sz="1050" dirty="0"/>
              <a:t> and Lady Cristine, from the fields of Macclesfield and the halls of Essex nobility to the blood-soaked battlefields of France, Italy, and Spain, weave a remarkable tapestry through the heart of the Hundred Years' War. Their story is a testament to endurance, adaptation, and the unexpected bonds forged in the crucible of medieval conflict.</a:t>
            </a:r>
          </a:p>
        </p:txBody>
      </p:sp>
      <p:pic>
        <p:nvPicPr>
          <p:cNvPr id="7170" name="Picture 2" descr="Lady Cristine's Personal Heraldry">
            <a:extLst>
              <a:ext uri="{FF2B5EF4-FFF2-40B4-BE49-F238E27FC236}">
                <a16:creationId xmlns:a16="http://schemas.microsoft.com/office/drawing/2014/main" id="{826BDDE5-F6E2-EAB2-F268-F4EF14EBB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207" y="5534864"/>
            <a:ext cx="1103873" cy="13246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58CE46-4AB0-3B80-6E1A-30BF7E7CD1A1}"/>
              </a:ext>
            </a:extLst>
          </p:cNvPr>
          <p:cNvSpPr txBox="1"/>
          <p:nvPr/>
        </p:nvSpPr>
        <p:spPr>
          <a:xfrm>
            <a:off x="1807082" y="5165532"/>
            <a:ext cx="3620124" cy="369332"/>
          </a:xfrm>
          <a:prstGeom prst="rect">
            <a:avLst/>
          </a:prstGeom>
          <a:noFill/>
        </p:spPr>
        <p:txBody>
          <a:bodyPr wrap="square">
            <a:spAutoFit/>
          </a:bodyPr>
          <a:lstStyle/>
          <a:p>
            <a:pPr algn="ctr">
              <a:buNone/>
            </a:pPr>
            <a:r>
              <a:rPr lang="en-AU" b="1" i="0" dirty="0">
                <a:solidFill>
                  <a:srgbClr val="8B4513"/>
                </a:solidFill>
                <a:effectLst/>
                <a:latin typeface="Cinzel"/>
              </a:rPr>
              <a:t>Lady Cristine's Personal Heraldry</a:t>
            </a:r>
          </a:p>
        </p:txBody>
      </p:sp>
      <p:sp>
        <p:nvSpPr>
          <p:cNvPr id="8" name="TextBox 7">
            <a:extLst>
              <a:ext uri="{FF2B5EF4-FFF2-40B4-BE49-F238E27FC236}">
                <a16:creationId xmlns:a16="http://schemas.microsoft.com/office/drawing/2014/main" id="{668AA3D0-0440-AA17-A378-CA4AA9676E7C}"/>
              </a:ext>
            </a:extLst>
          </p:cNvPr>
          <p:cNvSpPr txBox="1"/>
          <p:nvPr/>
        </p:nvSpPr>
        <p:spPr>
          <a:xfrm>
            <a:off x="1867043" y="6874236"/>
            <a:ext cx="3500202" cy="430887"/>
          </a:xfrm>
          <a:prstGeom prst="rect">
            <a:avLst/>
          </a:prstGeom>
          <a:noFill/>
        </p:spPr>
        <p:txBody>
          <a:bodyPr wrap="square">
            <a:spAutoFit/>
          </a:bodyPr>
          <a:lstStyle/>
          <a:p>
            <a:pPr algn="ctr"/>
            <a:r>
              <a:rPr lang="en-AU" sz="1050" b="0" i="1" dirty="0">
                <a:solidFill>
                  <a:srgbClr val="333333"/>
                </a:solidFill>
                <a:effectLst/>
                <a:latin typeface="Open Sans" panose="020B0606030504020204" pitchFamily="34" charset="0"/>
              </a:rPr>
              <a:t>A combination of the Davenport and De Clare arms, symbolizing her noble lineage and life's journey</a:t>
            </a:r>
            <a:endParaRPr lang="en-US" sz="1050" dirty="0"/>
          </a:p>
        </p:txBody>
      </p:sp>
    </p:spTree>
    <p:extLst>
      <p:ext uri="{BB962C8B-B14F-4D97-AF65-F5344CB8AC3E}">
        <p14:creationId xmlns:p14="http://schemas.microsoft.com/office/powerpoint/2010/main" val="162011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41EB-7335-B304-2269-74A77B001510}"/>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BF4C60F9-68C5-7D4B-499E-1F5134E65809}"/>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AEABCFA1-555B-B95E-4720-BD6470FCB1F1}"/>
              </a:ext>
            </a:extLst>
          </p:cNvPr>
          <p:cNvSpPr txBox="1"/>
          <p:nvPr/>
        </p:nvSpPr>
        <p:spPr>
          <a:xfrm>
            <a:off x="1255426" y="1653492"/>
            <a:ext cx="2660657" cy="3139321"/>
          </a:xfrm>
          <a:prstGeom prst="rect">
            <a:avLst/>
          </a:prstGeom>
          <a:noFill/>
        </p:spPr>
        <p:txBody>
          <a:bodyPr wrap="square">
            <a:spAutoFit/>
          </a:bodyPr>
          <a:lstStyle/>
          <a:p>
            <a:r>
              <a:rPr lang="en-AU" b="1" dirty="0"/>
              <a:t>Full Name:</a:t>
            </a:r>
            <a:r>
              <a:rPr lang="en-AU" dirty="0"/>
              <a:t> Sir Godwin Black</a:t>
            </a:r>
          </a:p>
          <a:p>
            <a:r>
              <a:rPr lang="en-AU" b="1" dirty="0"/>
              <a:t>Birth Year:</a:t>
            </a:r>
            <a:r>
              <a:rPr lang="en-AU" dirty="0"/>
              <a:t> 1366</a:t>
            </a:r>
          </a:p>
          <a:p>
            <a:r>
              <a:rPr lang="en-AU" b="1" dirty="0"/>
              <a:t>Birthplace:</a:t>
            </a:r>
            <a:r>
              <a:rPr lang="en-AU" dirty="0"/>
              <a:t> </a:t>
            </a:r>
            <a:r>
              <a:rPr lang="en-AU" dirty="0" err="1"/>
              <a:t>Llantilio</a:t>
            </a:r>
            <a:r>
              <a:rPr lang="en-AU" dirty="0"/>
              <a:t> </a:t>
            </a:r>
            <a:r>
              <a:rPr lang="en-AU" dirty="0" err="1"/>
              <a:t>Grossenny</a:t>
            </a:r>
            <a:r>
              <a:rPr lang="en-AU" dirty="0"/>
              <a:t>, near White Castle</a:t>
            </a:r>
          </a:p>
          <a:p>
            <a:r>
              <a:rPr lang="en-AU" b="1" dirty="0"/>
              <a:t>Current Year (Persona):</a:t>
            </a:r>
            <a:r>
              <a:rPr lang="en-AU" dirty="0"/>
              <a:t> 1416</a:t>
            </a:r>
          </a:p>
          <a:p>
            <a:r>
              <a:rPr lang="en-AU" b="1" dirty="0"/>
              <a:t>Current Age:</a:t>
            </a:r>
            <a:r>
              <a:rPr lang="en-AU" dirty="0"/>
              <a:t> 50</a:t>
            </a:r>
          </a:p>
          <a:p>
            <a:r>
              <a:rPr lang="en-AU" b="1" dirty="0"/>
              <a:t>Social Standing:</a:t>
            </a:r>
            <a:r>
              <a:rPr lang="en-AU" dirty="0"/>
              <a:t> Knight Bachelor</a:t>
            </a:r>
          </a:p>
        </p:txBody>
      </p:sp>
      <p:sp>
        <p:nvSpPr>
          <p:cNvPr id="9" name="TextBox 8">
            <a:extLst>
              <a:ext uri="{FF2B5EF4-FFF2-40B4-BE49-F238E27FC236}">
                <a16:creationId xmlns:a16="http://schemas.microsoft.com/office/drawing/2014/main" id="{8E96C5F3-4689-1B2A-4BF5-7B3628EA381A}"/>
              </a:ext>
            </a:extLst>
          </p:cNvPr>
          <p:cNvSpPr txBox="1"/>
          <p:nvPr/>
        </p:nvSpPr>
        <p:spPr>
          <a:xfrm>
            <a:off x="1618938" y="999348"/>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Sir Godwin Black</a:t>
            </a:r>
            <a:endParaRPr lang="en-AU" b="0" i="0" dirty="0">
              <a:solidFill>
                <a:srgbClr val="333333"/>
              </a:solidFill>
              <a:effectLst/>
              <a:latin typeface="Open Sans" panose="020F0502020204030204" pitchFamily="34" charset="0"/>
            </a:endParaRPr>
          </a:p>
        </p:txBody>
      </p:sp>
      <p:pic>
        <p:nvPicPr>
          <p:cNvPr id="8194" name="Picture 2" descr="No photo description available.">
            <a:extLst>
              <a:ext uri="{FF2B5EF4-FFF2-40B4-BE49-F238E27FC236}">
                <a16:creationId xmlns:a16="http://schemas.microsoft.com/office/drawing/2014/main" id="{28425AA3-48E6-550B-FEBC-BA395FF0CD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98" t="4539" r="17758"/>
          <a:stretch>
            <a:fillRect/>
          </a:stretch>
        </p:blipFill>
        <p:spPr bwMode="auto">
          <a:xfrm>
            <a:off x="4340089" y="1415937"/>
            <a:ext cx="2162282" cy="36144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5F7E21-2F96-8B38-D0CC-5BF57C4AE1BC}"/>
              </a:ext>
            </a:extLst>
          </p:cNvPr>
          <p:cNvSpPr txBox="1"/>
          <p:nvPr/>
        </p:nvSpPr>
        <p:spPr>
          <a:xfrm>
            <a:off x="1105502" y="5114776"/>
            <a:ext cx="4830604" cy="2031325"/>
          </a:xfrm>
          <a:prstGeom prst="rect">
            <a:avLst/>
          </a:prstGeom>
          <a:noFill/>
        </p:spPr>
        <p:txBody>
          <a:bodyPr wrap="square">
            <a:spAutoFit/>
          </a:bodyPr>
          <a:lstStyle/>
          <a:p>
            <a:pPr algn="l">
              <a:buNone/>
            </a:pPr>
            <a:r>
              <a:rPr lang="en-AU" sz="1050" b="1" i="0" dirty="0">
                <a:solidFill>
                  <a:srgbClr val="D2691E"/>
                </a:solidFill>
                <a:effectLst/>
                <a:latin typeface="Cinzel"/>
              </a:rPr>
              <a:t>Early Life &amp; Youth (c. 1366 - 1386)</a:t>
            </a:r>
          </a:p>
          <a:p>
            <a:pPr algn="just">
              <a:buNone/>
            </a:pPr>
            <a:r>
              <a:rPr lang="en-AU" sz="1050" b="0" i="0" dirty="0">
                <a:solidFill>
                  <a:srgbClr val="333333"/>
                </a:solidFill>
                <a:effectLst/>
                <a:latin typeface="Open Sans" panose="020B0606030504020204" pitchFamily="34" charset="0"/>
              </a:rPr>
              <a:t>Born in the village of </a:t>
            </a:r>
            <a:r>
              <a:rPr lang="en-AU" sz="1050" b="0" i="0" u="none" strike="noStrike" dirty="0">
                <a:solidFill>
                  <a:srgbClr val="8B4513"/>
                </a:solidFill>
                <a:effectLst/>
                <a:latin typeface="Open Sans" panose="020B0606030504020204" pitchFamily="34" charset="0"/>
                <a:hlinkClick r:id="rId4"/>
              </a:rPr>
              <a:t>Llantilio Grossenny</a:t>
            </a:r>
            <a:r>
              <a:rPr lang="en-AU" sz="1050" b="0" i="0" dirty="0">
                <a:solidFill>
                  <a:srgbClr val="333333"/>
                </a:solidFill>
                <a:effectLst/>
                <a:latin typeface="Open Sans" panose="020B0606030504020204" pitchFamily="34" charset="0"/>
              </a:rPr>
              <a:t> near </a:t>
            </a:r>
            <a:r>
              <a:rPr lang="en-AU" sz="1050" b="0" i="0" u="none" strike="noStrike" dirty="0">
                <a:solidFill>
                  <a:srgbClr val="8B4513"/>
                </a:solidFill>
                <a:effectLst/>
                <a:latin typeface="Open Sans" panose="020B0606030504020204" pitchFamily="34" charset="0"/>
                <a:hlinkClick r:id="rId5"/>
              </a:rPr>
              <a:t>White Castle</a:t>
            </a:r>
            <a:r>
              <a:rPr lang="en-AU" sz="1050" b="0" i="0" dirty="0">
                <a:solidFill>
                  <a:srgbClr val="333333"/>
                </a:solidFill>
                <a:effectLst/>
                <a:latin typeface="Open Sans" panose="020B0606030504020204" pitchFamily="34" charset="0"/>
              </a:rPr>
              <a:t>, Godwin grew up in a family of carpenters. While he learned the family trade in his father's workshop, his true passion lay in the martial arts. He spent countless hours observing the Men-at-Arms stationed at White Castle, studying their techniques and practicing what he had seen.</a:t>
            </a:r>
          </a:p>
          <a:p>
            <a:pPr algn="l">
              <a:buNone/>
            </a:pPr>
            <a:r>
              <a:rPr lang="en-AU" sz="1050" b="1" i="0" dirty="0">
                <a:solidFill>
                  <a:srgbClr val="D2691E"/>
                </a:solidFill>
                <a:effectLst/>
                <a:latin typeface="Cinzel"/>
              </a:rPr>
              <a:t>Service with Hotspur (1386 - 1388)</a:t>
            </a:r>
          </a:p>
          <a:p>
            <a:pPr algn="just">
              <a:buNone/>
            </a:pPr>
            <a:r>
              <a:rPr lang="en-AU" sz="1050" b="0" i="0" dirty="0">
                <a:solidFill>
                  <a:srgbClr val="333333"/>
                </a:solidFill>
                <a:effectLst/>
                <a:latin typeface="Open Sans" panose="020B0606030504020204" pitchFamily="34" charset="0"/>
              </a:rPr>
              <a:t>In April 1386, seeking to test his skills in real combat, Godwin joined the army of </a:t>
            </a:r>
            <a:r>
              <a:rPr lang="en-AU" sz="1050" b="0" i="0" u="none" strike="noStrike" dirty="0">
                <a:solidFill>
                  <a:srgbClr val="8B4513"/>
                </a:solidFill>
                <a:effectLst/>
                <a:latin typeface="Open Sans" panose="020B0606030504020204" pitchFamily="34" charset="0"/>
                <a:hlinkClick r:id="rId6"/>
              </a:rPr>
              <a:t>Sir Henry (Hotspur) Percy</a:t>
            </a:r>
            <a:r>
              <a:rPr lang="en-AU" sz="1050" b="0" i="0" dirty="0">
                <a:solidFill>
                  <a:srgbClr val="333333"/>
                </a:solidFill>
                <a:effectLst/>
                <a:latin typeface="Open Sans" panose="020B0606030504020204" pitchFamily="34" charset="0"/>
              </a:rPr>
              <a:t>. The campaign took them to </a:t>
            </a:r>
            <a:r>
              <a:rPr lang="en-AU" sz="1050" b="0" i="0" u="none" strike="noStrike" dirty="0">
                <a:solidFill>
                  <a:srgbClr val="8B4513"/>
                </a:solidFill>
                <a:effectLst/>
                <a:latin typeface="Open Sans" panose="020B0606030504020204" pitchFamily="34" charset="0"/>
                <a:hlinkClick r:id="rId7"/>
              </a:rPr>
              <a:t>Calais</a:t>
            </a:r>
            <a:r>
              <a:rPr lang="en-AU" sz="1050" b="0" i="0" dirty="0">
                <a:solidFill>
                  <a:srgbClr val="333333"/>
                </a:solidFill>
                <a:effectLst/>
                <a:latin typeface="Open Sans" panose="020B0606030504020204" pitchFamily="34" charset="0"/>
              </a:rPr>
              <a:t>, where they conducted numerous raids into the Picardy region of France. This experience proved invaluable, teaching Godwin the realities of warfare and the importance of discipline and leadership.</a:t>
            </a:r>
          </a:p>
        </p:txBody>
      </p:sp>
    </p:spTree>
    <p:extLst>
      <p:ext uri="{BB962C8B-B14F-4D97-AF65-F5344CB8AC3E}">
        <p14:creationId xmlns:p14="http://schemas.microsoft.com/office/powerpoint/2010/main" val="3307076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C953-5B21-B176-FD6B-DEC31F1DE9FD}"/>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A41C32DA-3DCC-00BF-5475-0FB78F0B7299}"/>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85FDD249-D574-427E-5F68-AE9FF7AA85B7}"/>
              </a:ext>
            </a:extLst>
          </p:cNvPr>
          <p:cNvSpPr txBox="1"/>
          <p:nvPr/>
        </p:nvSpPr>
        <p:spPr>
          <a:xfrm>
            <a:off x="1268204" y="1453357"/>
            <a:ext cx="4697881" cy="5424562"/>
          </a:xfrm>
          <a:prstGeom prst="rect">
            <a:avLst/>
          </a:prstGeom>
          <a:noFill/>
        </p:spPr>
        <p:txBody>
          <a:bodyPr wrap="square">
            <a:spAutoFit/>
          </a:bodyPr>
          <a:lstStyle/>
          <a:p>
            <a:r>
              <a:rPr lang="en-AU" sz="1050" b="1" dirty="0"/>
              <a:t>White Castle Service &amp; Family Life (1388 - 1402)</a:t>
            </a:r>
          </a:p>
          <a:p>
            <a:r>
              <a:rPr lang="en-AU" sz="1050" dirty="0"/>
              <a:t>Following the campaign, Godwin returned to White Castle and secured a position as a Man-at-Arms. In 1390, he married Edith Annabelle, a young maiden from the local village. Together they built a life in the village, raising two daughters while Godwin continued to serve at the castle. This period allowed him to balance his martial duties with family life, developing both his combat skills and his understanding of leadership.</a:t>
            </a:r>
          </a:p>
          <a:p>
            <a:endParaRPr lang="en-AU" sz="1050" dirty="0"/>
          </a:p>
          <a:p>
            <a:r>
              <a:rPr lang="en-AU" sz="1050" b="1" dirty="0"/>
              <a:t>Battle of </a:t>
            </a:r>
            <a:r>
              <a:rPr lang="en-AU" sz="1050" b="1" dirty="0" err="1"/>
              <a:t>Homildon</a:t>
            </a:r>
            <a:r>
              <a:rPr lang="en-AU" sz="1050" b="1" dirty="0"/>
              <a:t> Hill (1402)</a:t>
            </a:r>
          </a:p>
          <a:p>
            <a:r>
              <a:rPr lang="en-AU" sz="1050" dirty="0"/>
              <a:t>In 1402, Godwin once again answered the call to arms, rejoining Sir Henry Percy's forces for the campaign against the Scots. At the </a:t>
            </a:r>
            <a:r>
              <a:rPr lang="en-AU" sz="1050" dirty="0">
                <a:hlinkClick r:id="rId3"/>
              </a:rPr>
              <a:t>Battle of Homildon Hill</a:t>
            </a:r>
            <a:r>
              <a:rPr lang="en-AU" sz="1050" dirty="0"/>
              <a:t>, he distinguished himself by playing a crucial role in the capture of </a:t>
            </a:r>
            <a:r>
              <a:rPr lang="en-AU" sz="1050" dirty="0">
                <a:hlinkClick r:id="rId4"/>
              </a:rPr>
              <a:t>Archibald Douglas, 4th Earl of Douglas</a:t>
            </a:r>
            <a:r>
              <a:rPr lang="en-AU" sz="1050" dirty="0"/>
              <a:t>, the commander of the Scottish army. His actions during the battle earned him lands near White Castle, marking his rise in status and recognition of his martial prowess.</a:t>
            </a:r>
          </a:p>
          <a:p>
            <a:endParaRPr lang="en-AU" sz="1050" dirty="0"/>
          </a:p>
          <a:p>
            <a:r>
              <a:rPr lang="en-AU" sz="1050" b="1" dirty="0"/>
              <a:t>The Agincourt Campaign (1415)</a:t>
            </a:r>
          </a:p>
          <a:p>
            <a:r>
              <a:rPr lang="en-AU" sz="1050" dirty="0"/>
              <a:t>Godwin's military career reached its zenith when he joined </a:t>
            </a:r>
            <a:r>
              <a:rPr lang="en-AU" sz="1050" dirty="0">
                <a:hlinkClick r:id="rId5"/>
              </a:rPr>
              <a:t>King Henry V</a:t>
            </a:r>
            <a:r>
              <a:rPr lang="en-AU" sz="1050" dirty="0"/>
              <a:t>'s army for the campaign in France. At the </a:t>
            </a:r>
            <a:r>
              <a:rPr lang="en-AU" sz="1050" dirty="0">
                <a:hlinkClick r:id="rId6"/>
              </a:rPr>
              <a:t>Battle of Agincourt</a:t>
            </a:r>
            <a:r>
              <a:rPr lang="en-AU" sz="1050" dirty="0"/>
              <a:t> on October 25th, 1415, he witnessed the devastating effectiveness of the English longbow as 7,000 archers supported 1,500 men-at-arms against a French host of 10,000 men-at-arms. The battle resulted in a decisive English victory, and Godwin's contributions to the campaign were recognized with his elevation to the order of Chivalry as a Knight Bachelor.</a:t>
            </a:r>
          </a:p>
          <a:p>
            <a:endParaRPr lang="en-AU" sz="1050" dirty="0"/>
          </a:p>
          <a:p>
            <a:r>
              <a:rPr lang="en-AU" sz="1050" b="1" dirty="0"/>
              <a:t>Later Life (1415 - Present)</a:t>
            </a:r>
          </a:p>
          <a:p>
            <a:r>
              <a:rPr lang="en-AU" sz="1050" dirty="0"/>
              <a:t>After Agincourt, Sir Godwin returned to White Castle and resumed his life with Edith. Now a Knight Bachelor, he maintains his martial skills while living a more peaceful life. He and Edith travel the lands attending tournaments, where he can demonstrate his prowess and </a:t>
            </a:r>
            <a:r>
              <a:rPr lang="en-AU" sz="1050" dirty="0" err="1"/>
              <a:t>honor</a:t>
            </a:r>
            <a:r>
              <a:rPr lang="en-AU" sz="1050" dirty="0"/>
              <a:t> while enjoying the pleasures of chivalric competition. His experience and status make him a respected figure in the local community, and he continues to serve as an example of the ideal medieval knight.</a:t>
            </a:r>
          </a:p>
        </p:txBody>
      </p:sp>
    </p:spTree>
    <p:extLst>
      <p:ext uri="{BB962C8B-B14F-4D97-AF65-F5344CB8AC3E}">
        <p14:creationId xmlns:p14="http://schemas.microsoft.com/office/powerpoint/2010/main" val="177181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100AB-73E4-360D-A8A1-705C0DAAFB76}"/>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F44DEA2E-C205-641C-6B3A-3314EDBFF496}"/>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2D6801C9-5ED1-EAEC-0079-904430B67BD6}"/>
              </a:ext>
            </a:extLst>
          </p:cNvPr>
          <p:cNvSpPr txBox="1"/>
          <p:nvPr/>
        </p:nvSpPr>
        <p:spPr>
          <a:xfrm>
            <a:off x="1270416" y="1368679"/>
            <a:ext cx="3620124" cy="2308324"/>
          </a:xfrm>
          <a:prstGeom prst="rect">
            <a:avLst/>
          </a:prstGeom>
          <a:noFill/>
        </p:spPr>
        <p:txBody>
          <a:bodyPr wrap="square">
            <a:spAutoFit/>
          </a:bodyPr>
          <a:lstStyle/>
          <a:p>
            <a:r>
              <a:rPr lang="en-AU" b="1" dirty="0"/>
              <a:t>Full Name:</a:t>
            </a:r>
            <a:r>
              <a:rPr lang="en-AU" dirty="0"/>
              <a:t> Lady Edith Black (née Moore)</a:t>
            </a:r>
          </a:p>
          <a:p>
            <a:r>
              <a:rPr lang="en-AU" b="1" dirty="0"/>
              <a:t>Birth Year:</a:t>
            </a:r>
            <a:r>
              <a:rPr lang="en-AU" dirty="0"/>
              <a:t> 1371</a:t>
            </a:r>
          </a:p>
          <a:p>
            <a:r>
              <a:rPr lang="en-AU" b="1" dirty="0"/>
              <a:t>Birthplace:</a:t>
            </a:r>
            <a:r>
              <a:rPr lang="en-AU" dirty="0"/>
              <a:t> Wicklow, Ireland</a:t>
            </a:r>
          </a:p>
          <a:p>
            <a:r>
              <a:rPr lang="en-AU" b="1" dirty="0"/>
              <a:t>Current Year (Persona):</a:t>
            </a:r>
            <a:r>
              <a:rPr lang="en-AU" dirty="0"/>
              <a:t> 1416</a:t>
            </a:r>
          </a:p>
          <a:p>
            <a:r>
              <a:rPr lang="en-AU" b="1" dirty="0"/>
              <a:t>Current Age:</a:t>
            </a:r>
            <a:r>
              <a:rPr lang="en-AU" dirty="0"/>
              <a:t> 45</a:t>
            </a:r>
          </a:p>
          <a:p>
            <a:r>
              <a:rPr lang="en-AU" b="1" dirty="0"/>
              <a:t>Social Standing:</a:t>
            </a:r>
            <a:r>
              <a:rPr lang="en-AU" dirty="0"/>
              <a:t> Lady (Wife of a Knight Bachelor)</a:t>
            </a:r>
          </a:p>
        </p:txBody>
      </p:sp>
      <p:sp>
        <p:nvSpPr>
          <p:cNvPr id="9" name="TextBox 8">
            <a:extLst>
              <a:ext uri="{FF2B5EF4-FFF2-40B4-BE49-F238E27FC236}">
                <a16:creationId xmlns:a16="http://schemas.microsoft.com/office/drawing/2014/main" id="{EB6BB4CC-75F2-E0C7-97F4-212172714934}"/>
              </a:ext>
            </a:extLst>
          </p:cNvPr>
          <p:cNvSpPr txBox="1"/>
          <p:nvPr/>
        </p:nvSpPr>
        <p:spPr>
          <a:xfrm>
            <a:off x="1618938" y="999348"/>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Lady Edith Black</a:t>
            </a:r>
            <a:endParaRPr lang="en-AU" b="0" i="0" dirty="0">
              <a:solidFill>
                <a:srgbClr val="333333"/>
              </a:solidFill>
              <a:effectLst/>
              <a:latin typeface="Open Sans" panose="020F0502020204030204" pitchFamily="34" charset="0"/>
            </a:endParaRPr>
          </a:p>
        </p:txBody>
      </p:sp>
      <p:pic>
        <p:nvPicPr>
          <p:cNvPr id="10244" name="Picture 4" descr="No photo description available.">
            <a:extLst>
              <a:ext uri="{FF2B5EF4-FFF2-40B4-BE49-F238E27FC236}">
                <a16:creationId xmlns:a16="http://schemas.microsoft.com/office/drawing/2014/main" id="{7A6029F1-5D70-B752-11DA-26B976DAC2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678" t="11123" b="-1"/>
          <a:stretch>
            <a:fillRect/>
          </a:stretch>
        </p:blipFill>
        <p:spPr bwMode="auto">
          <a:xfrm>
            <a:off x="4985331" y="1184014"/>
            <a:ext cx="1505410" cy="3769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51569C-6939-25C0-ECCF-C4E5BDD19CB3}"/>
              </a:ext>
            </a:extLst>
          </p:cNvPr>
          <p:cNvSpPr txBox="1"/>
          <p:nvPr/>
        </p:nvSpPr>
        <p:spPr>
          <a:xfrm>
            <a:off x="1270416" y="4953794"/>
            <a:ext cx="4692019" cy="2516073"/>
          </a:xfrm>
          <a:prstGeom prst="rect">
            <a:avLst/>
          </a:prstGeom>
          <a:noFill/>
        </p:spPr>
        <p:txBody>
          <a:bodyPr wrap="square">
            <a:spAutoFit/>
          </a:bodyPr>
          <a:lstStyle/>
          <a:p>
            <a:pPr algn="l">
              <a:buNone/>
            </a:pPr>
            <a:r>
              <a:rPr lang="en-AU" sz="1050" b="1" i="0" dirty="0">
                <a:solidFill>
                  <a:srgbClr val="D2691E"/>
                </a:solidFill>
                <a:effectLst/>
                <a:latin typeface="Cinzel"/>
              </a:rPr>
              <a:t>Early Life in Ireland (1371 - 1377)</a:t>
            </a:r>
          </a:p>
          <a:p>
            <a:pPr algn="just">
              <a:buNone/>
            </a:pPr>
            <a:r>
              <a:rPr lang="en-AU" sz="1050" b="0" i="0" dirty="0">
                <a:solidFill>
                  <a:srgbClr val="333333"/>
                </a:solidFill>
                <a:effectLst/>
                <a:latin typeface="Open Sans" panose="020B0606030504020204" pitchFamily="34" charset="0"/>
              </a:rPr>
              <a:t>Born in </a:t>
            </a:r>
            <a:r>
              <a:rPr lang="en-AU" sz="1050" b="0" i="0" u="none" strike="noStrike" dirty="0">
                <a:solidFill>
                  <a:srgbClr val="8B4513"/>
                </a:solidFill>
                <a:effectLst/>
                <a:latin typeface="Open Sans" panose="020B0606030504020204" pitchFamily="34" charset="0"/>
                <a:hlinkClick r:id="rId4"/>
              </a:rPr>
              <a:t>Wicklow, Ireland</a:t>
            </a:r>
            <a:r>
              <a:rPr lang="en-AU" sz="1050" b="0" i="0" dirty="0">
                <a:solidFill>
                  <a:srgbClr val="333333"/>
                </a:solidFill>
                <a:effectLst/>
                <a:latin typeface="Open Sans" panose="020B0606030504020204" pitchFamily="34" charset="0"/>
              </a:rPr>
              <a:t> to an English father, George Moore from </a:t>
            </a:r>
            <a:r>
              <a:rPr lang="en-AU" sz="1050" b="0" i="0" u="none" strike="noStrike" dirty="0">
                <a:solidFill>
                  <a:srgbClr val="8B4513"/>
                </a:solidFill>
                <a:effectLst/>
                <a:latin typeface="Open Sans" panose="020B0606030504020204" pitchFamily="34" charset="0"/>
                <a:hlinkClick r:id="rId5"/>
              </a:rPr>
              <a:t>Hereford</a:t>
            </a:r>
            <a:r>
              <a:rPr lang="en-AU" sz="1050" b="0" i="0" dirty="0">
                <a:solidFill>
                  <a:srgbClr val="333333"/>
                </a:solidFill>
                <a:effectLst/>
                <a:latin typeface="Open Sans" panose="020B0606030504020204" pitchFamily="34" charset="0"/>
              </a:rPr>
              <a:t>, and an Irish mother, Aisling Byrne, the daughter of a merchant. Her early years were happy until tragedy struck when she was six years old. Her mother died during childbirth, and the baby did not survive either. This loss deeply affected her father, who struggled to care for a young child in his grief.</a:t>
            </a:r>
          </a:p>
          <a:p>
            <a:pPr algn="l">
              <a:buNone/>
            </a:pPr>
            <a:r>
              <a:rPr lang="en-AU" sz="1050" b="1" i="0" dirty="0">
                <a:solidFill>
                  <a:srgbClr val="D2691E"/>
                </a:solidFill>
                <a:effectLst/>
                <a:latin typeface="Cinzel"/>
              </a:rPr>
              <a:t>Life with Aunt Katherine (1377 - 1381)</a:t>
            </a:r>
          </a:p>
          <a:p>
            <a:pPr algn="just">
              <a:buNone/>
            </a:pPr>
            <a:r>
              <a:rPr lang="en-AU" sz="1050" b="0" i="0" dirty="0">
                <a:solidFill>
                  <a:srgbClr val="333333"/>
                </a:solidFill>
                <a:effectLst/>
                <a:latin typeface="Open Sans" panose="020B0606030504020204" pitchFamily="34" charset="0"/>
              </a:rPr>
              <a:t>In the wake of her mother's death, Edith's father's widowed sister, Katherine, came to live with them. Katherine took on the role of raising Edith, providing her with a proper education. Under Katherine's guidance, Edith learned fundamental reading and writing, developed skills in sewing, and received instruction in music. These four years with her aunt provided stability and education, but sadly ended when Katherine fell ill and passed away.</a:t>
            </a:r>
          </a:p>
        </p:txBody>
      </p:sp>
    </p:spTree>
    <p:extLst>
      <p:ext uri="{BB962C8B-B14F-4D97-AF65-F5344CB8AC3E}">
        <p14:creationId xmlns:p14="http://schemas.microsoft.com/office/powerpoint/2010/main" val="418740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16DD1-F2E4-51E5-8688-BC814E357174}"/>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EB3563E9-429E-BF4D-31F4-A46C6EFE8A02}"/>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6BDC362D-FFA7-FAF1-CB07-C7AD0A901D36}"/>
              </a:ext>
            </a:extLst>
          </p:cNvPr>
          <p:cNvSpPr txBox="1"/>
          <p:nvPr/>
        </p:nvSpPr>
        <p:spPr>
          <a:xfrm>
            <a:off x="1268204" y="1453357"/>
            <a:ext cx="4697881" cy="5424562"/>
          </a:xfrm>
          <a:prstGeom prst="rect">
            <a:avLst/>
          </a:prstGeom>
          <a:noFill/>
        </p:spPr>
        <p:txBody>
          <a:bodyPr wrap="square">
            <a:spAutoFit/>
          </a:bodyPr>
          <a:lstStyle/>
          <a:p>
            <a:r>
              <a:rPr lang="en-AU" sz="1050" b="1" dirty="0"/>
              <a:t>Education at the Convent (1381 - 1390)</a:t>
            </a:r>
          </a:p>
          <a:p>
            <a:r>
              <a:rPr lang="en-AU" sz="1050" dirty="0"/>
              <a:t>After Katherine's death, Edith's father arranged for her to be educated at a convent on the English/Welsh border. This period proved to be a formative time in her life. The convent provided her with advanced education in reading, writing, and mathematics. She developed a particular interest in gardening and medicinal herbs, learning extensively from one of the sisters. The convent's location allowed her to develop a deep appreciation for the English countryside and its people.</a:t>
            </a:r>
          </a:p>
          <a:p>
            <a:endParaRPr lang="en-AU" sz="1050" dirty="0"/>
          </a:p>
          <a:p>
            <a:r>
              <a:rPr lang="en-AU" sz="1050" dirty="0"/>
              <a:t>The sisters, while strict, were kind and included the girls in their weekly outings to local markets. These trips served multiple purposes: selling medicinal herbs, ministering to the local community, and providing practical experience in commerce and healing. It was during one of these market visits that Edith first met Godwin Black, who was selling wood products. Their friendship grew, and she eagerly anticipated the market days when she could see him.</a:t>
            </a:r>
          </a:p>
          <a:p>
            <a:endParaRPr lang="en-AU" sz="1050" dirty="0"/>
          </a:p>
          <a:p>
            <a:r>
              <a:rPr lang="en-AU" sz="1050" b="1" dirty="0"/>
              <a:t>Marriage and Family Life (1390 - 1415)</a:t>
            </a:r>
          </a:p>
          <a:p>
            <a:r>
              <a:rPr lang="en-AU" sz="1050" dirty="0"/>
              <a:t>In 1390, Edith married Godwin Black, who was then serving as a Man-at-Arms at </a:t>
            </a:r>
            <a:r>
              <a:rPr lang="en-AU" sz="1050" dirty="0">
                <a:hlinkClick r:id="rId3"/>
              </a:rPr>
              <a:t>White Castle</a:t>
            </a:r>
            <a:r>
              <a:rPr lang="en-AU" sz="1050" dirty="0"/>
              <a:t>. They established their home near the castle, where they raised their daughters. While Godwin was frequently called away to serve the King in various campaigns, Edith capably managed their holding and family. Her education in both practical and domestic skills served her well in running their household and raising their children.</a:t>
            </a:r>
          </a:p>
          <a:p>
            <a:endParaRPr lang="en-AU" sz="1050" dirty="0"/>
          </a:p>
          <a:p>
            <a:r>
              <a:rPr lang="en-AU" sz="1050" b="1" dirty="0"/>
              <a:t>Life as Lady Black (1415 - Present)</a:t>
            </a:r>
          </a:p>
          <a:p>
            <a:r>
              <a:rPr lang="en-AU" sz="1050" dirty="0"/>
              <a:t>After Godwin's return from the </a:t>
            </a:r>
            <a:r>
              <a:rPr lang="en-AU" sz="1050" dirty="0">
                <a:hlinkClick r:id="rId4"/>
              </a:rPr>
              <a:t>Battle of Agincourt</a:t>
            </a:r>
            <a:r>
              <a:rPr lang="en-AU" sz="1050" dirty="0"/>
              <a:t> in 1415, where he was raised to the rank of Knight Bachelor, Edith became Lady Edith Black. This elevation in status brought new responsibilities and opportunities. Together with Godwin, they now travel throughout the land, attending tournaments and fairs. Her early education in music and her experience in managing a household continue to serve her well in her role as a knight's wife. Her knowledge of medicinal herbs and healing practices also makes her a valuable member of their community, as she can provide care and assistance when needed during their travels.</a:t>
            </a:r>
          </a:p>
        </p:txBody>
      </p:sp>
    </p:spTree>
    <p:extLst>
      <p:ext uri="{BB962C8B-B14F-4D97-AF65-F5344CB8AC3E}">
        <p14:creationId xmlns:p14="http://schemas.microsoft.com/office/powerpoint/2010/main" val="2903686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F06F-8A1F-4EB7-6948-59B95080F940}"/>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C3201872-A36E-A7C6-7560-7FA02F8CC2B7}"/>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D9E9CC2B-3124-D548-C5D5-6BCD3A87C547}"/>
              </a:ext>
            </a:extLst>
          </p:cNvPr>
          <p:cNvSpPr txBox="1"/>
          <p:nvPr/>
        </p:nvSpPr>
        <p:spPr>
          <a:xfrm>
            <a:off x="1255426" y="1653492"/>
            <a:ext cx="3286594" cy="2585323"/>
          </a:xfrm>
          <a:prstGeom prst="rect">
            <a:avLst/>
          </a:prstGeom>
          <a:noFill/>
        </p:spPr>
        <p:txBody>
          <a:bodyPr wrap="square">
            <a:spAutoFit/>
          </a:bodyPr>
          <a:lstStyle/>
          <a:p>
            <a:r>
              <a:rPr lang="en-AU" b="1" dirty="0"/>
              <a:t>Full Name:</a:t>
            </a:r>
            <a:r>
              <a:rPr lang="en-AU" dirty="0"/>
              <a:t> Stephanus </a:t>
            </a:r>
            <a:r>
              <a:rPr lang="en-AU" dirty="0" err="1"/>
              <a:t>Attebregge</a:t>
            </a:r>
            <a:r>
              <a:rPr lang="en-AU" dirty="0"/>
              <a:t> (or 'Stephen')</a:t>
            </a:r>
          </a:p>
          <a:p>
            <a:r>
              <a:rPr lang="en-AU" b="1" dirty="0"/>
              <a:t>Birth Year:</a:t>
            </a:r>
            <a:r>
              <a:rPr lang="en-AU" dirty="0"/>
              <a:t> 1372</a:t>
            </a:r>
          </a:p>
          <a:p>
            <a:r>
              <a:rPr lang="en-AU" b="1" dirty="0"/>
              <a:t>Birthplace:</a:t>
            </a:r>
            <a:r>
              <a:rPr lang="en-AU" dirty="0"/>
              <a:t> Bermondsey, Surrey (South London)</a:t>
            </a:r>
          </a:p>
          <a:p>
            <a:r>
              <a:rPr lang="en-AU" b="1" dirty="0"/>
              <a:t>Current Year (Persona):</a:t>
            </a:r>
            <a:r>
              <a:rPr lang="en-AU" dirty="0"/>
              <a:t> 1416</a:t>
            </a:r>
          </a:p>
          <a:p>
            <a:r>
              <a:rPr lang="en-AU" b="1" dirty="0"/>
              <a:t>Current Age:</a:t>
            </a:r>
            <a:r>
              <a:rPr lang="en-AU" dirty="0"/>
              <a:t> 44</a:t>
            </a:r>
          </a:p>
          <a:p>
            <a:r>
              <a:rPr lang="en-AU" b="1" dirty="0"/>
              <a:t>Social Standing:</a:t>
            </a:r>
            <a:r>
              <a:rPr lang="en-AU" dirty="0"/>
              <a:t> Commoner, Veteran Man-at-Arms</a:t>
            </a:r>
          </a:p>
        </p:txBody>
      </p:sp>
      <p:sp>
        <p:nvSpPr>
          <p:cNvPr id="9" name="TextBox 8">
            <a:extLst>
              <a:ext uri="{FF2B5EF4-FFF2-40B4-BE49-F238E27FC236}">
                <a16:creationId xmlns:a16="http://schemas.microsoft.com/office/drawing/2014/main" id="{5D0ABA96-CDDF-0C6D-24D7-85B36AE1077A}"/>
              </a:ext>
            </a:extLst>
          </p:cNvPr>
          <p:cNvSpPr txBox="1"/>
          <p:nvPr/>
        </p:nvSpPr>
        <p:spPr>
          <a:xfrm>
            <a:off x="1088661" y="1091707"/>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Stephanus </a:t>
            </a:r>
            <a:r>
              <a:rPr lang="en-AU" dirty="0" err="1">
                <a:solidFill>
                  <a:srgbClr val="333333"/>
                </a:solidFill>
                <a:latin typeface="Open Sans" panose="020F0502020204030204" pitchFamily="34" charset="0"/>
              </a:rPr>
              <a:t>Attebregge</a:t>
            </a:r>
            <a:endParaRPr lang="en-AU" b="0" i="0" dirty="0">
              <a:solidFill>
                <a:srgbClr val="333333"/>
              </a:solidFill>
              <a:effectLst/>
              <a:latin typeface="Open Sans" panose="020F0502020204030204" pitchFamily="34" charset="0"/>
            </a:endParaRPr>
          </a:p>
        </p:txBody>
      </p:sp>
      <p:sp>
        <p:nvSpPr>
          <p:cNvPr id="6" name="TextBox 5">
            <a:extLst>
              <a:ext uri="{FF2B5EF4-FFF2-40B4-BE49-F238E27FC236}">
                <a16:creationId xmlns:a16="http://schemas.microsoft.com/office/drawing/2014/main" id="{5C9A48BE-5AD3-1AB5-12BC-C8C3A99F141D}"/>
              </a:ext>
            </a:extLst>
          </p:cNvPr>
          <p:cNvSpPr txBox="1"/>
          <p:nvPr/>
        </p:nvSpPr>
        <p:spPr>
          <a:xfrm>
            <a:off x="1142050" y="4832391"/>
            <a:ext cx="4928965" cy="2839239"/>
          </a:xfrm>
          <a:prstGeom prst="rect">
            <a:avLst/>
          </a:prstGeom>
          <a:noFill/>
        </p:spPr>
        <p:txBody>
          <a:bodyPr wrap="square">
            <a:spAutoFit/>
          </a:bodyPr>
          <a:lstStyle/>
          <a:p>
            <a:r>
              <a:rPr lang="en-AU" sz="1050" b="1" dirty="0"/>
              <a:t>Childhood &amp; Youth (c. 1372 - 1390)</a:t>
            </a:r>
          </a:p>
          <a:p>
            <a:r>
              <a:rPr lang="en-AU" sz="1050" dirty="0"/>
              <a:t>Born and raised in </a:t>
            </a:r>
            <a:r>
              <a:rPr lang="en-AU" sz="1050" dirty="0">
                <a:hlinkClick r:id="rId3"/>
              </a:rPr>
              <a:t>Bermondsey</a:t>
            </a:r>
            <a:r>
              <a:rPr lang="en-AU" sz="1050" dirty="0"/>
              <a:t> into a family of fish smokers. They processed fish brought in via the </a:t>
            </a:r>
            <a:r>
              <a:rPr lang="en-AU" sz="1050" dirty="0">
                <a:hlinkClick r:id="rId4"/>
              </a:rPr>
              <a:t>Thames</a:t>
            </a:r>
            <a:r>
              <a:rPr lang="en-AU" sz="1050" dirty="0"/>
              <a:t>, preparing it for sale or preservation. They traded their goods at nearby </a:t>
            </a:r>
            <a:r>
              <a:rPr lang="en-AU" sz="1050" dirty="0">
                <a:hlinkClick r:id="rId5"/>
              </a:rPr>
              <a:t>Borough Market</a:t>
            </a:r>
            <a:r>
              <a:rPr lang="en-AU" sz="1050" dirty="0"/>
              <a:t> or across the river at the larger </a:t>
            </a:r>
            <a:r>
              <a:rPr lang="en-AU" sz="1050" dirty="0">
                <a:hlinkClick r:id="rId6"/>
              </a:rPr>
              <a:t>Billingsgate Fish Market</a:t>
            </a:r>
            <a:r>
              <a:rPr lang="en-AU" sz="1050" dirty="0"/>
              <a:t>. The byname '</a:t>
            </a:r>
            <a:r>
              <a:rPr lang="en-AU" sz="1050" dirty="0" err="1"/>
              <a:t>Attebregge</a:t>
            </a:r>
            <a:r>
              <a:rPr lang="en-AU" sz="1050" dirty="0"/>
              <a:t>' suggests his family's historic and current proximity to </a:t>
            </a:r>
            <a:r>
              <a:rPr lang="en-AU" sz="1050" dirty="0">
                <a:hlinkClick r:id="rId7"/>
              </a:rPr>
              <a:t>London Bridge</a:t>
            </a:r>
            <a:r>
              <a:rPr lang="en-AU" sz="1050" dirty="0"/>
              <a:t>.</a:t>
            </a:r>
          </a:p>
          <a:p>
            <a:r>
              <a:rPr lang="en-AU" sz="1050" dirty="0"/>
              <a:t>Grew up accustomed to the physical labour and distinct smells of the fish trade, as well as the bustling, sometimes rough, environment near the southern end of London Bridge. Received minimal formal education; learned practical skills and the ways of the working class near the capital.</a:t>
            </a:r>
          </a:p>
          <a:p>
            <a:r>
              <a:rPr lang="en-AU" sz="1050" b="1" dirty="0"/>
              <a:t>Leaving Home &amp; City Watch (c. 1390 - 1394)</a:t>
            </a:r>
          </a:p>
          <a:p>
            <a:r>
              <a:rPr lang="en-AU" sz="1050" dirty="0"/>
              <a:t>Seeking opportunity or a different path, Stephanus left his family. He found service in the </a:t>
            </a:r>
            <a:r>
              <a:rPr lang="en-AU" sz="1050" dirty="0">
                <a:hlinkClick r:id="rId8"/>
              </a:rPr>
              <a:t>London City Watch</a:t>
            </a:r>
            <a:r>
              <a:rPr lang="en-AU" sz="1050" dirty="0"/>
              <a:t> for a few years, specifically serving his duty within </a:t>
            </a:r>
            <a:r>
              <a:rPr lang="en-AU" sz="1050" dirty="0">
                <a:hlinkClick r:id="rId9"/>
              </a:rPr>
              <a:t>Bridge Ward Within</a:t>
            </a:r>
            <a:r>
              <a:rPr lang="en-AU" sz="1050" dirty="0"/>
              <a:t>. This provided discipline, basic arms training (with a bill and staff), and experience navigating the complexities of the city under the authority of the Aldermen, Sheriffs, and ultimately the Lord Mayor.</a:t>
            </a:r>
          </a:p>
          <a:p>
            <a:endParaRPr lang="en-AU" sz="1050" dirty="0"/>
          </a:p>
        </p:txBody>
      </p:sp>
      <p:sp>
        <p:nvSpPr>
          <p:cNvPr id="2" name="AutoShape 2">
            <a:extLst>
              <a:ext uri="{FF2B5EF4-FFF2-40B4-BE49-F238E27FC236}">
                <a16:creationId xmlns:a16="http://schemas.microsoft.com/office/drawing/2014/main" id="{BB0ACD20-511D-71F2-898F-86FD1690F743}"/>
              </a:ext>
            </a:extLst>
          </p:cNvPr>
          <p:cNvSpPr>
            <a:spLocks noChangeAspect="1" noChangeArrowheads="1"/>
          </p:cNvSpPr>
          <p:nvPr/>
        </p:nvSpPr>
        <p:spPr bwMode="auto">
          <a:xfrm>
            <a:off x="3276600" y="4800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2A8FF6D7-63E2-4920-F068-7E2A7B3DC5E8}"/>
              </a:ext>
            </a:extLst>
          </p:cNvPr>
          <p:cNvSpPr>
            <a:spLocks noChangeAspect="1" noChangeArrowheads="1"/>
          </p:cNvSpPr>
          <p:nvPr/>
        </p:nvSpPr>
        <p:spPr bwMode="auto">
          <a:xfrm>
            <a:off x="3429000" y="4953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A43159FD-8A8C-00B0-4EB6-B03CFDC96089}"/>
              </a:ext>
            </a:extLst>
          </p:cNvPr>
          <p:cNvSpPr>
            <a:spLocks noChangeAspect="1" noChangeArrowheads="1"/>
          </p:cNvSpPr>
          <p:nvPr/>
        </p:nvSpPr>
        <p:spPr bwMode="auto">
          <a:xfrm>
            <a:off x="3581400" y="510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a:extLst>
              <a:ext uri="{FF2B5EF4-FFF2-40B4-BE49-F238E27FC236}">
                <a16:creationId xmlns:a16="http://schemas.microsoft.com/office/drawing/2014/main" id="{C55680F8-65D7-FD28-387A-742AC5E4B35B}"/>
              </a:ext>
            </a:extLst>
          </p:cNvPr>
          <p:cNvSpPr>
            <a:spLocks noChangeAspect="1" noChangeArrowheads="1"/>
          </p:cNvSpPr>
          <p:nvPr/>
        </p:nvSpPr>
        <p:spPr bwMode="auto">
          <a:xfrm>
            <a:off x="3733800" y="525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a:extLst>
              <a:ext uri="{FF2B5EF4-FFF2-40B4-BE49-F238E27FC236}">
                <a16:creationId xmlns:a16="http://schemas.microsoft.com/office/drawing/2014/main" id="{591DE0DE-A2D5-4370-BF3C-AC25DCAE79A9}"/>
              </a:ext>
            </a:extLst>
          </p:cNvPr>
          <p:cNvSpPr>
            <a:spLocks noChangeAspect="1" noChangeArrowheads="1"/>
          </p:cNvSpPr>
          <p:nvPr/>
        </p:nvSpPr>
        <p:spPr bwMode="auto">
          <a:xfrm>
            <a:off x="3886200" y="541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0" name="Picture 12" descr="No photo description available.">
            <a:extLst>
              <a:ext uri="{FF2B5EF4-FFF2-40B4-BE49-F238E27FC236}">
                <a16:creationId xmlns:a16="http://schemas.microsoft.com/office/drawing/2014/main" id="{416997A9-F31C-CDA1-609B-CC157924799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980" t="12710"/>
          <a:stretch>
            <a:fillRect/>
          </a:stretch>
        </p:blipFill>
        <p:spPr bwMode="auto">
          <a:xfrm>
            <a:off x="4694420" y="1039479"/>
            <a:ext cx="1661410" cy="396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943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EC166-DF6F-8AA9-A1E8-2F7C7B758C6E}"/>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3D263541-3B85-3218-9B6E-FBB5C04AF8D7}"/>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D4596E12-20A9-791E-9842-6B8D09F23971}"/>
              </a:ext>
            </a:extLst>
          </p:cNvPr>
          <p:cNvSpPr txBox="1"/>
          <p:nvPr/>
        </p:nvSpPr>
        <p:spPr>
          <a:xfrm>
            <a:off x="1208243" y="913711"/>
            <a:ext cx="4697881" cy="6555641"/>
          </a:xfrm>
          <a:prstGeom prst="rect">
            <a:avLst/>
          </a:prstGeom>
          <a:noFill/>
        </p:spPr>
        <p:txBody>
          <a:bodyPr wrap="square">
            <a:spAutoFit/>
          </a:bodyPr>
          <a:lstStyle/>
          <a:p>
            <a:r>
              <a:rPr lang="en-AU" sz="1050" b="1" dirty="0"/>
              <a:t>Early Military Career (c. 1394 - 1414)</a:t>
            </a:r>
          </a:p>
          <a:p>
            <a:r>
              <a:rPr lang="en-AU" sz="1050" dirty="0"/>
              <a:t>In 1394, widespread recruitment began for King </a:t>
            </a:r>
            <a:r>
              <a:rPr lang="en-AU" sz="1050" dirty="0">
                <a:hlinkClick r:id="rId3"/>
              </a:rPr>
              <a:t>Richard II</a:t>
            </a:r>
            <a:r>
              <a:rPr lang="en-AU" sz="1050" dirty="0"/>
              <a:t>'s large expeditionary force to </a:t>
            </a:r>
            <a:r>
              <a:rPr lang="en-AU" sz="1050" dirty="0">
                <a:hlinkClick r:id="rId4"/>
              </a:rPr>
              <a:t>Ireland</a:t>
            </a:r>
            <a:r>
              <a:rPr lang="en-AU" sz="1050" dirty="0"/>
              <a:t>. Stephanus joined the army, signing on with the large retinue of </a:t>
            </a:r>
            <a:r>
              <a:rPr lang="en-AU" sz="1050" dirty="0">
                <a:hlinkClick r:id="rId5"/>
              </a:rPr>
              <a:t>Roger Mortimer, Earl of March</a:t>
            </a:r>
            <a:r>
              <a:rPr lang="en-AU" sz="1050" dirty="0"/>
              <a:t>, the King's Lieutenant in Ireland. His initial role was as a billman. He gained his first taste of formal military campaigning during the 1394-95 Irish expedition under Mortimer.</a:t>
            </a:r>
          </a:p>
          <a:p>
            <a:r>
              <a:rPr lang="en-AU" sz="1050" dirty="0"/>
              <a:t>Following his return, from roughly 1396 to early 1399, he found service in the </a:t>
            </a:r>
            <a:r>
              <a:rPr lang="en-AU" sz="1050" dirty="0">
                <a:hlinkClick r:id="rId6"/>
              </a:rPr>
              <a:t>Calais Garrison</a:t>
            </a:r>
            <a:r>
              <a:rPr lang="en-AU" sz="1050" dirty="0"/>
              <a:t>, serving under an experienced knight, Sir Thomas </a:t>
            </a:r>
            <a:r>
              <a:rPr lang="en-AU" sz="1050" dirty="0" err="1"/>
              <a:t>Rempston</a:t>
            </a:r>
            <a:r>
              <a:rPr lang="en-AU" sz="1050" dirty="0"/>
              <a:t>. In 1399, he was recalled from Calais to join Richard II's second expedition to Ireland, this time serving in the retinue of </a:t>
            </a:r>
            <a:r>
              <a:rPr lang="en-AU" sz="1050" dirty="0">
                <a:hlinkClick r:id="rId7"/>
              </a:rPr>
              <a:t>John Montacute, Earl of Salisbury</a:t>
            </a:r>
            <a:r>
              <a:rPr lang="en-AU" sz="1050" dirty="0"/>
              <a:t>, a loyal supporter of the King. This meant he was out of the country during Henry Bolingbroke's usurpation.</a:t>
            </a:r>
          </a:p>
          <a:p>
            <a:r>
              <a:rPr lang="en-AU" sz="1050" dirty="0"/>
              <a:t>Upon returning to England in late 1399 or early 1400, Stephanus found Henry IV on the throne and that his recent captain, the Earl of Salisbury, had been captured and executed for remaining loyal to Richard II. This left Stephanus abruptly unemployed and needing to demonstrate his willingness to serve the new Lancastrian regime.</a:t>
            </a:r>
          </a:p>
          <a:p>
            <a:r>
              <a:rPr lang="en-AU" sz="1050" dirty="0"/>
              <a:t>Fortunately, </a:t>
            </a:r>
            <a:r>
              <a:rPr lang="en-AU" sz="1050" dirty="0">
                <a:hlinkClick r:id="rId8"/>
              </a:rPr>
              <a:t>Owain </a:t>
            </a:r>
            <a:r>
              <a:rPr lang="en-AU" sz="1050" dirty="0" err="1">
                <a:hlinkClick r:id="rId8"/>
              </a:rPr>
              <a:t>Glyndŵr</a:t>
            </a:r>
            <a:r>
              <a:rPr lang="en-AU" sz="1050" dirty="0" err="1"/>
              <a:t>'s</a:t>
            </a:r>
            <a:r>
              <a:rPr lang="en-AU" sz="1050" dirty="0"/>
              <a:t> rebellion ignited in Wales in 1400, creating an immediate demand for experienced soldiers. Stephanus quickly found new service in forces heading to the Welsh Marches. He spent significant time over the next decade campaigning there, particularly around </a:t>
            </a:r>
            <a:r>
              <a:rPr lang="en-AU" sz="1050" dirty="0">
                <a:hlinkClick r:id="rId9"/>
              </a:rPr>
              <a:t>Monmouthshire</a:t>
            </a:r>
            <a:r>
              <a:rPr lang="en-AU" sz="1050" dirty="0"/>
              <a:t>, serving in forces associated with Prince Henry's campaigns, and under the direct command of local loyalist captains like Sir William ap Thomas operating within the Prince's command structure. He participated in garrison duty, patrols, actions aimed at relieving besieged castles (like </a:t>
            </a:r>
            <a:r>
              <a:rPr lang="en-AU" sz="1050" dirty="0" err="1"/>
              <a:t>Usk</a:t>
            </a:r>
            <a:r>
              <a:rPr lang="en-AU" sz="1050" dirty="0"/>
              <a:t> or </a:t>
            </a:r>
            <a:r>
              <a:rPr lang="en-AU" sz="1050" dirty="0" err="1"/>
              <a:t>Grosmont</a:t>
            </a:r>
            <a:r>
              <a:rPr lang="en-AU" sz="1050" dirty="0"/>
              <a:t>), and was part of the forces involved in the Battle of </a:t>
            </a:r>
            <a:r>
              <a:rPr lang="en-AU" sz="1050" dirty="0" err="1"/>
              <a:t>Pwll</a:t>
            </a:r>
            <a:r>
              <a:rPr lang="en-AU" sz="1050" dirty="0"/>
              <a:t> </a:t>
            </a:r>
            <a:r>
              <a:rPr lang="en-AU" sz="1050" dirty="0" err="1"/>
              <a:t>Melyn</a:t>
            </a:r>
            <a:r>
              <a:rPr lang="en-AU" sz="1050" dirty="0"/>
              <a:t> in 1405.</a:t>
            </a:r>
          </a:p>
          <a:p>
            <a:r>
              <a:rPr lang="en-AU" sz="1050" dirty="0"/>
              <a:t>Through this continued service under Henry IV and then Henry V, he progressed fully to the status of a Man-at-Arms, acquiring better armour and proficiency with sword and dagger alongside his polearm skills. Functioned as a reliable retainer or hired soldier, not a traditional young squire.</a:t>
            </a:r>
          </a:p>
          <a:p>
            <a:r>
              <a:rPr lang="en-AU" sz="1050" b="1" dirty="0"/>
              <a:t>The Agincourt Campaign (1415)</a:t>
            </a:r>
          </a:p>
          <a:p>
            <a:r>
              <a:rPr lang="en-AU" sz="1050" dirty="0"/>
              <a:t>As a veteran Man-at-Arms, he joined King </a:t>
            </a:r>
            <a:r>
              <a:rPr lang="en-AU" sz="1050" dirty="0">
                <a:hlinkClick r:id="rId10"/>
              </a:rPr>
              <a:t>Henry V</a:t>
            </a:r>
            <a:r>
              <a:rPr lang="en-AU" sz="1050" dirty="0"/>
              <a:t>'s army for the campaign in France, serving in the substantial retinue of </a:t>
            </a:r>
            <a:r>
              <a:rPr lang="en-AU" sz="1050" dirty="0">
                <a:hlinkClick r:id="rId11"/>
              </a:rPr>
              <a:t>Edward, Duke of York</a:t>
            </a:r>
            <a:r>
              <a:rPr lang="en-AU" sz="1050" dirty="0"/>
              <a:t>. Endured the </a:t>
            </a:r>
            <a:r>
              <a:rPr lang="en-AU" sz="1050" dirty="0">
                <a:hlinkClick r:id="rId12"/>
              </a:rPr>
              <a:t>Siege of Harfleur</a:t>
            </a:r>
            <a:r>
              <a:rPr lang="en-AU" sz="1050" dirty="0"/>
              <a:t> and the subsequent arduous march.</a:t>
            </a:r>
          </a:p>
          <a:p>
            <a:r>
              <a:rPr lang="en-AU" sz="1050" dirty="0"/>
              <a:t>At the </a:t>
            </a:r>
            <a:r>
              <a:rPr lang="en-AU" sz="1050" dirty="0">
                <a:hlinkClick r:id="rId13"/>
              </a:rPr>
              <a:t>Battle of Agincourt</a:t>
            </a:r>
            <a:r>
              <a:rPr lang="en-AU" sz="1050" dirty="0"/>
              <a:t> (October 25th): Fought dismounted in the main battle (centre division) under the command of the Duke of York (who died in the fighting). Stood shoulder-to-shoulder with knights and other men-at-arms, facing French charges. Witnessed the devastating effect of English archery and participated in the brutal melee. Survived through skill, endurance, and perhaps the fortune of battle.</a:t>
            </a:r>
          </a:p>
        </p:txBody>
      </p:sp>
    </p:spTree>
    <p:extLst>
      <p:ext uri="{BB962C8B-B14F-4D97-AF65-F5344CB8AC3E}">
        <p14:creationId xmlns:p14="http://schemas.microsoft.com/office/powerpoint/2010/main" val="282876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4D60-AC74-AE3D-9EE3-11D964026266}"/>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ED716F5B-F218-7F07-BE81-1FE18926BBE0}"/>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85214955-8B4C-02A8-779F-D38FA99EF77A}"/>
              </a:ext>
            </a:extLst>
          </p:cNvPr>
          <p:cNvSpPr txBox="1"/>
          <p:nvPr/>
        </p:nvSpPr>
        <p:spPr>
          <a:xfrm>
            <a:off x="1214855" y="1533573"/>
            <a:ext cx="2976145" cy="5355312"/>
          </a:xfrm>
          <a:prstGeom prst="rect">
            <a:avLst/>
          </a:prstGeom>
          <a:noFill/>
        </p:spPr>
        <p:txBody>
          <a:bodyPr wrap="square">
            <a:spAutoFit/>
          </a:bodyPr>
          <a:lstStyle/>
          <a:p>
            <a:r>
              <a:rPr lang="en-AU" b="1" dirty="0"/>
              <a:t>Full Name:</a:t>
            </a:r>
            <a:r>
              <a:rPr lang="en-AU" dirty="0"/>
              <a:t> Sergeant Douglas</a:t>
            </a:r>
          </a:p>
          <a:p>
            <a:r>
              <a:rPr lang="en-AU" b="1" dirty="0"/>
              <a:t>Birth:</a:t>
            </a:r>
            <a:r>
              <a:rPr lang="en-AU" dirty="0"/>
              <a:t> 1330, York, England</a:t>
            </a:r>
          </a:p>
          <a:p>
            <a:r>
              <a:rPr lang="en-AU" b="1" dirty="0"/>
              <a:t>Current Age:</a:t>
            </a:r>
            <a:r>
              <a:rPr lang="en-AU" dirty="0"/>
              <a:t> 34 years (as of 1364)</a:t>
            </a:r>
          </a:p>
          <a:p>
            <a:r>
              <a:rPr lang="en-AU" b="1" dirty="0"/>
              <a:t>Occupation:</a:t>
            </a:r>
            <a:r>
              <a:rPr lang="en-AU" dirty="0"/>
              <a:t> Military Sergeant, Combat Trainer</a:t>
            </a:r>
          </a:p>
          <a:p>
            <a:r>
              <a:rPr lang="en-AU" b="1" dirty="0"/>
              <a:t>Current Affiliation:</a:t>
            </a:r>
            <a:r>
              <a:rPr lang="en-AU" dirty="0"/>
              <a:t> Under the banner of Sir Michael</a:t>
            </a:r>
          </a:p>
          <a:p>
            <a:r>
              <a:rPr lang="en-AU" b="1" dirty="0"/>
              <a:t>Previous Affiliations:</a:t>
            </a:r>
            <a:r>
              <a:rPr lang="en-AU" dirty="0"/>
              <a:t> Duke of Gascony's forces</a:t>
            </a:r>
          </a:p>
          <a:p>
            <a:r>
              <a:rPr lang="en-AU" b="1" dirty="0"/>
              <a:t>Notable Skills:</a:t>
            </a:r>
            <a:r>
              <a:rPr lang="en-AU" dirty="0"/>
              <a:t> Combat training, Military tactics, Interrogation, Trade route protection</a:t>
            </a:r>
          </a:p>
          <a:p>
            <a:r>
              <a:rPr lang="en-AU" b="1" dirty="0"/>
              <a:t>Background:</a:t>
            </a:r>
            <a:r>
              <a:rPr lang="en-AU" dirty="0"/>
              <a:t> Common-born, third child of a Scandinavian ministerial and a shrewd mother</a:t>
            </a:r>
          </a:p>
        </p:txBody>
      </p:sp>
      <p:sp>
        <p:nvSpPr>
          <p:cNvPr id="9" name="TextBox 8">
            <a:extLst>
              <a:ext uri="{FF2B5EF4-FFF2-40B4-BE49-F238E27FC236}">
                <a16:creationId xmlns:a16="http://schemas.microsoft.com/office/drawing/2014/main" id="{E80B5E4B-B3A2-CB9D-E1B1-D2D6ABFA78E3}"/>
              </a:ext>
            </a:extLst>
          </p:cNvPr>
          <p:cNvSpPr txBox="1"/>
          <p:nvPr/>
        </p:nvSpPr>
        <p:spPr>
          <a:xfrm>
            <a:off x="929744" y="1156651"/>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Sergeant Douglas</a:t>
            </a:r>
            <a:endParaRPr lang="en-AU" b="0" i="0" dirty="0">
              <a:solidFill>
                <a:srgbClr val="333333"/>
              </a:solidFill>
              <a:effectLst/>
              <a:latin typeface="Open Sans" panose="020F0502020204030204" pitchFamily="34" charset="0"/>
            </a:endParaRPr>
          </a:p>
        </p:txBody>
      </p:sp>
      <p:sp>
        <p:nvSpPr>
          <p:cNvPr id="2" name="AutoShape 2">
            <a:extLst>
              <a:ext uri="{FF2B5EF4-FFF2-40B4-BE49-F238E27FC236}">
                <a16:creationId xmlns:a16="http://schemas.microsoft.com/office/drawing/2014/main" id="{3B2E3F7F-45B9-C7E4-0A31-4D17F93BEC66}"/>
              </a:ext>
            </a:extLst>
          </p:cNvPr>
          <p:cNvSpPr>
            <a:spLocks noChangeAspect="1" noChangeArrowheads="1"/>
          </p:cNvSpPr>
          <p:nvPr/>
        </p:nvSpPr>
        <p:spPr bwMode="auto">
          <a:xfrm>
            <a:off x="3276600" y="4800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77A90EC1-78C5-6BC6-8BD8-A6F6186E2D35}"/>
              </a:ext>
            </a:extLst>
          </p:cNvPr>
          <p:cNvSpPr>
            <a:spLocks noChangeAspect="1" noChangeArrowheads="1"/>
          </p:cNvSpPr>
          <p:nvPr/>
        </p:nvSpPr>
        <p:spPr bwMode="auto">
          <a:xfrm>
            <a:off x="3429000" y="4953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a:extLst>
              <a:ext uri="{FF2B5EF4-FFF2-40B4-BE49-F238E27FC236}">
                <a16:creationId xmlns:a16="http://schemas.microsoft.com/office/drawing/2014/main" id="{385B8044-918F-C2F5-2F45-4E3A0891848C}"/>
              </a:ext>
            </a:extLst>
          </p:cNvPr>
          <p:cNvSpPr>
            <a:spLocks noChangeAspect="1" noChangeArrowheads="1"/>
          </p:cNvSpPr>
          <p:nvPr/>
        </p:nvSpPr>
        <p:spPr bwMode="auto">
          <a:xfrm>
            <a:off x="3581400" y="5105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a:extLst>
              <a:ext uri="{FF2B5EF4-FFF2-40B4-BE49-F238E27FC236}">
                <a16:creationId xmlns:a16="http://schemas.microsoft.com/office/drawing/2014/main" id="{0DFA6536-6136-1FBE-0676-A527672AECDE}"/>
              </a:ext>
            </a:extLst>
          </p:cNvPr>
          <p:cNvSpPr>
            <a:spLocks noChangeAspect="1" noChangeArrowheads="1"/>
          </p:cNvSpPr>
          <p:nvPr/>
        </p:nvSpPr>
        <p:spPr bwMode="auto">
          <a:xfrm>
            <a:off x="3733800" y="5257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0">
            <a:extLst>
              <a:ext uri="{FF2B5EF4-FFF2-40B4-BE49-F238E27FC236}">
                <a16:creationId xmlns:a16="http://schemas.microsoft.com/office/drawing/2014/main" id="{E2CC2F77-2DBA-BE6E-14AD-ADF33A40A727}"/>
              </a:ext>
            </a:extLst>
          </p:cNvPr>
          <p:cNvSpPr>
            <a:spLocks noChangeAspect="1" noChangeArrowheads="1"/>
          </p:cNvSpPr>
          <p:nvPr/>
        </p:nvSpPr>
        <p:spPr bwMode="auto">
          <a:xfrm>
            <a:off x="3886200" y="5410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8" name="Picture 2" descr="No photo description available.">
            <a:extLst>
              <a:ext uri="{FF2B5EF4-FFF2-40B4-BE49-F238E27FC236}">
                <a16:creationId xmlns:a16="http://schemas.microsoft.com/office/drawing/2014/main" id="{5D96DB73-7439-8E96-212C-DCE7AF018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56" t="21584" r="19480" b="35546"/>
          <a:stretch>
            <a:fillRect/>
          </a:stretch>
        </p:blipFill>
        <p:spPr bwMode="auto">
          <a:xfrm>
            <a:off x="4118195" y="1341317"/>
            <a:ext cx="2578633" cy="3156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95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48DBF-E224-CDCC-9D72-017269766BB7}"/>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B3C1F9E3-4E99-6473-543F-3299ED9FEE34}"/>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3BA9F91F-7CB6-291B-06E7-0C8AB21A2545}"/>
              </a:ext>
            </a:extLst>
          </p:cNvPr>
          <p:cNvSpPr txBox="1"/>
          <p:nvPr/>
        </p:nvSpPr>
        <p:spPr>
          <a:xfrm>
            <a:off x="1133292" y="1003652"/>
            <a:ext cx="5012675" cy="6555641"/>
          </a:xfrm>
          <a:prstGeom prst="rect">
            <a:avLst/>
          </a:prstGeom>
          <a:noFill/>
        </p:spPr>
        <p:txBody>
          <a:bodyPr wrap="square">
            <a:spAutoFit/>
          </a:bodyPr>
          <a:lstStyle/>
          <a:p>
            <a:r>
              <a:rPr lang="en-AU" sz="1050" dirty="0"/>
              <a:t>Born in the bustling city of York in the year of our Lord 1330, Douglas's origins were modest. His father, a man of moderate talent, was an agent or administrator, possibly connected to Scandinavian or Hanseatic trading interests for which York served as a depot. His mother, however, possessed a sharp wit and a keen understanding of trade and other practical skills, which she diligently sought to impart to her children. This commercial awareness in the family would subtly shape Douglas's path.</a:t>
            </a:r>
          </a:p>
          <a:p>
            <a:endParaRPr lang="en-AU" sz="1050" dirty="0"/>
          </a:p>
          <a:p>
            <a:r>
              <a:rPr lang="en-AU" sz="1050" dirty="0"/>
              <a:t>As the third child, Douglas inherited little in the way of land or fortune, a common fate for younger sons not destined for the Church. His early prospects seemed bleak. Despite attempts to secure work as an entertainer, his distinct lack of musical skill meant he often struggled for a </a:t>
            </a:r>
            <a:r>
              <a:rPr lang="en-AU" sz="1050" dirty="0" err="1"/>
              <a:t>meager</a:t>
            </a:r>
            <a:r>
              <a:rPr lang="en-AU" sz="1050" dirty="0"/>
              <a:t> meal or two.</a:t>
            </a:r>
          </a:p>
          <a:p>
            <a:r>
              <a:rPr lang="en-AU" sz="1050" dirty="0"/>
              <a:t>Luckily for Douglas, a great war was brewing.</a:t>
            </a:r>
          </a:p>
          <a:p>
            <a:endParaRPr lang="en-AU" sz="1050" dirty="0"/>
          </a:p>
          <a:p>
            <a:r>
              <a:rPr lang="en-AU" sz="1050" dirty="0"/>
              <a:t>From around the age of fifteen, in 1345, as tensions from the Hundred Years' War continued to escalate across the Channel, Douglas found himself drawn into the burgeoning conflicts. He began to acquire basic martial skills, and his natural, if rough-hewn, charisma proved surprisingly effective. Leveraging his family's potential trade connections, he found early work protecting vulnerable trade routes, a vital necessity in an era of banditry and lawlessness. For the next several years, he honed his martial prowess, not in the tourney grounds of chivalry, but in the brutal crucible of necessity. He also acquired a dark practical education, learning how to "persuade" a man who stole valuable goods, how to assess the worth of a human life for ransom, and how much a human life was worth when extinguished—skills common in the irregular warfare and mercenary activities of the time.</a:t>
            </a:r>
          </a:p>
          <a:p>
            <a:endParaRPr lang="en-AU" sz="1050" dirty="0"/>
          </a:p>
          <a:p>
            <a:r>
              <a:rPr lang="en-AU" sz="1050" dirty="0"/>
              <a:t>By 1349, with the Black Death ravaging England and causing immense social upheaval, Douglas, now nineteen, made his way from a plague-stricken London, crossing the narrow sea to Normandy. English forces maintained a presence in parts of Normandy, and amidst the chaos of ongoing conflict and the plague's aftermath, he found a new purpose. His burgeoning experience allowed him to help rally and train local militias, turning peasants into serviceable, if raw, fighting men to bolster depleted local </a:t>
            </a:r>
            <a:r>
              <a:rPr lang="en-AU" sz="1050" dirty="0" err="1"/>
              <a:t>defenses</a:t>
            </a:r>
            <a:r>
              <a:rPr lang="en-AU" sz="1050" dirty="0"/>
              <a:t>.</a:t>
            </a:r>
          </a:p>
          <a:p>
            <a:endParaRPr lang="en-AU" sz="1050" dirty="0"/>
          </a:p>
          <a:p>
            <a:r>
              <a:rPr lang="en-AU" sz="1050" dirty="0"/>
              <a:t>You might find Sergeant Douglas still patrolling the dusty streets of a frontier town in English-held France, or perhaps in the sprawling camp of an expeditionary force. He will gladly show you the way of the sword, if you dare to ask him. Or he may just as easily place you in chains for a minor transgression. With Sergeant Douglas, who knows what will happen? His path is as unpredictable as the war that shaped him.</a:t>
            </a:r>
          </a:p>
          <a:p>
            <a:endParaRPr lang="en-AU" sz="1050" dirty="0"/>
          </a:p>
        </p:txBody>
      </p:sp>
    </p:spTree>
    <p:extLst>
      <p:ext uri="{BB962C8B-B14F-4D97-AF65-F5344CB8AC3E}">
        <p14:creationId xmlns:p14="http://schemas.microsoft.com/office/powerpoint/2010/main" val="186085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ign on a fence&#10;&#10;AI-generated content may be incorrect.">
            <a:extLst>
              <a:ext uri="{FF2B5EF4-FFF2-40B4-BE49-F238E27FC236}">
                <a16:creationId xmlns:a16="http://schemas.microsoft.com/office/drawing/2014/main" id="{FA74E88F-140C-B610-0E02-B21319144FE9}"/>
              </a:ext>
            </a:extLst>
          </p:cNvPr>
          <p:cNvPicPr>
            <a:picLocks noChangeAspect="1"/>
          </p:cNvPicPr>
          <p:nvPr/>
        </p:nvPicPr>
        <p:blipFill>
          <a:blip r:embed="rId2"/>
          <a:srcRect l="29650" r="25128" b="24244"/>
          <a:stretch>
            <a:fillRect/>
          </a:stretch>
        </p:blipFill>
        <p:spPr>
          <a:xfrm>
            <a:off x="1507694" y="0"/>
            <a:ext cx="3842611" cy="4278094"/>
          </a:xfrm>
          <a:prstGeom prst="rect">
            <a:avLst/>
          </a:prstGeom>
        </p:spPr>
      </p:pic>
      <p:sp>
        <p:nvSpPr>
          <p:cNvPr id="7" name="TextBox 6">
            <a:extLst>
              <a:ext uri="{FF2B5EF4-FFF2-40B4-BE49-F238E27FC236}">
                <a16:creationId xmlns:a16="http://schemas.microsoft.com/office/drawing/2014/main" id="{A844EE25-33F1-02BF-84D1-29F26735200F}"/>
              </a:ext>
            </a:extLst>
          </p:cNvPr>
          <p:cNvSpPr txBox="1"/>
          <p:nvPr/>
        </p:nvSpPr>
        <p:spPr>
          <a:xfrm>
            <a:off x="0" y="4278094"/>
            <a:ext cx="6858000" cy="5447645"/>
          </a:xfrm>
          <a:prstGeom prst="rect">
            <a:avLst/>
          </a:prstGeom>
          <a:noFill/>
        </p:spPr>
        <p:txBody>
          <a:bodyPr wrap="square">
            <a:spAutoFit/>
          </a:bodyPr>
          <a:lstStyle/>
          <a:p>
            <a:pPr algn="l">
              <a:buNone/>
            </a:pPr>
            <a:r>
              <a:rPr lang="en-AU" sz="1600" b="0" i="0" dirty="0">
                <a:solidFill>
                  <a:srgbClr val="333333"/>
                </a:solidFill>
                <a:effectLst/>
                <a:latin typeface="Open Sans" panose="020B0606030504020204" pitchFamily="34" charset="0"/>
              </a:rPr>
              <a:t>Riverbend Medieval Society Inc. is a vibrant community dedicated to bringing medieval history to life through authentic re-enactment. We offer a unique opportunity to step back in time and experience the rich culture, traditions, and crafts of the medieval period.</a:t>
            </a:r>
          </a:p>
          <a:p>
            <a:pPr algn="l">
              <a:buNone/>
            </a:pPr>
            <a:br>
              <a:rPr lang="en-AU" sz="1600" dirty="0"/>
            </a:br>
            <a:r>
              <a:rPr lang="en-AU" sz="1600" b="0" i="0" dirty="0">
                <a:solidFill>
                  <a:srgbClr val="333333"/>
                </a:solidFill>
                <a:effectLst/>
                <a:latin typeface="Open Sans" panose="020B0606030504020204" pitchFamily="34" charset="0"/>
              </a:rPr>
              <a:t>The society is comprised of three sub-groups:</a:t>
            </a:r>
          </a:p>
          <a:p>
            <a:pPr algn="l">
              <a:buNone/>
            </a:pPr>
            <a:endParaRPr lang="en-AU" sz="1600" b="0" i="0" dirty="0">
              <a:solidFill>
                <a:srgbClr val="333333"/>
              </a:solidFill>
              <a:effectLst/>
              <a:latin typeface="Open Sans" panose="020B0606030504020204" pitchFamily="34" charset="0"/>
            </a:endParaRPr>
          </a:p>
          <a:p>
            <a:pPr algn="ctr"/>
            <a:r>
              <a:rPr lang="en-AU" sz="2000" b="0" i="0" dirty="0">
                <a:effectLst/>
                <a:latin typeface="Open Sans" panose="020B0606030504020204" pitchFamily="34" charset="0"/>
                <a:hlinkClick r:id="rId3">
                  <a:extLst>
                    <a:ext uri="{A12FA001-AC4F-418D-AE19-62706E023703}">
                      <ahyp:hlinkClr xmlns:ahyp="http://schemas.microsoft.com/office/drawing/2018/hyperlinkcolor" val="tx"/>
                    </a:ext>
                  </a:extLst>
                </a:hlinkClick>
              </a:rPr>
              <a:t>Sevenoaks Early Medieval Company 850-950AD</a:t>
            </a:r>
            <a:endParaRPr lang="en-AU" sz="2000" b="0" i="0" dirty="0">
              <a:effectLst/>
              <a:latin typeface="Open Sans" panose="020B0606030504020204" pitchFamily="34" charset="0"/>
            </a:endParaRPr>
          </a:p>
          <a:p>
            <a:pPr algn="ctr"/>
            <a:endParaRPr lang="en-AU" sz="2000" b="0" i="0" dirty="0">
              <a:effectLst/>
              <a:latin typeface="Open Sans" panose="020B0606030504020204" pitchFamily="34" charset="0"/>
            </a:endParaRPr>
          </a:p>
          <a:p>
            <a:pPr algn="ctr"/>
            <a:r>
              <a:rPr lang="en-AU" sz="2000" b="0" i="0" dirty="0">
                <a:effectLst/>
                <a:latin typeface="Open Sans" panose="020B0606030504020204" pitchFamily="34" charset="0"/>
                <a:hlinkClick r:id="rId4">
                  <a:extLst>
                    <a:ext uri="{A12FA001-AC4F-418D-AE19-62706E023703}">
                      <ahyp:hlinkClr xmlns:ahyp="http://schemas.microsoft.com/office/drawing/2018/hyperlinkcolor" val="tx"/>
                    </a:ext>
                  </a:extLst>
                </a:hlinkClick>
              </a:rPr>
              <a:t>The High Medieval Company 1100-1300AD</a:t>
            </a:r>
            <a:endParaRPr lang="en-AU" sz="2000" b="0" i="0" dirty="0">
              <a:effectLst/>
              <a:latin typeface="Open Sans" panose="020B0606030504020204" pitchFamily="34" charset="0"/>
            </a:endParaRPr>
          </a:p>
          <a:p>
            <a:pPr algn="ctr"/>
            <a:endParaRPr lang="en-AU" sz="2000" b="0" i="0" dirty="0">
              <a:effectLst/>
              <a:latin typeface="Open Sans" panose="020B0606030504020204" pitchFamily="34" charset="0"/>
            </a:endParaRPr>
          </a:p>
          <a:p>
            <a:pPr algn="ctr"/>
            <a:r>
              <a:rPr lang="en-AU" sz="2000" b="0" i="0" dirty="0">
                <a:effectLst/>
                <a:latin typeface="Open Sans" panose="020B0606030504020204" pitchFamily="34" charset="0"/>
                <a:hlinkClick r:id="rId5">
                  <a:extLst>
                    <a:ext uri="{A12FA001-AC4F-418D-AE19-62706E023703}">
                      <ahyp:hlinkClr xmlns:ahyp="http://schemas.microsoft.com/office/drawing/2018/hyperlinkcolor" val="tx"/>
                    </a:ext>
                  </a:extLst>
                </a:hlinkClick>
              </a:rPr>
              <a:t>The Companie of the Badger 1350-1450AD</a:t>
            </a:r>
            <a:endParaRPr lang="en-AU" sz="2000" b="0" i="0" dirty="0">
              <a:effectLst/>
              <a:latin typeface="Open Sans" panose="020B0606030504020204" pitchFamily="34" charset="0"/>
            </a:endParaRPr>
          </a:p>
          <a:p>
            <a:pPr algn="l">
              <a:buNone/>
            </a:pPr>
            <a:br>
              <a:rPr lang="en-AU" sz="1600" dirty="0"/>
            </a:br>
            <a:r>
              <a:rPr lang="en-AU" sz="1600" b="0" i="0" dirty="0">
                <a:solidFill>
                  <a:srgbClr val="333333"/>
                </a:solidFill>
                <a:effectLst/>
                <a:latin typeface="Open Sans" panose="020B0606030504020204" pitchFamily="34" charset="0"/>
              </a:rPr>
              <a:t>We are a group of people who are passionate about history and the Middle Ages. We are a group of people who are passionate about history and the Middle Ages. We are a group of people who are passionate about history and the Middle Ages.</a:t>
            </a:r>
          </a:p>
          <a:p>
            <a:pPr algn="l">
              <a:buNone/>
            </a:pPr>
            <a:endParaRPr lang="en-AU" sz="1600" b="0" i="0" dirty="0">
              <a:solidFill>
                <a:srgbClr val="333333"/>
              </a:solidFill>
              <a:effectLst/>
              <a:latin typeface="Open Sans" panose="020B0606030504020204" pitchFamily="34" charset="0"/>
            </a:endParaRPr>
          </a:p>
          <a:p>
            <a:pPr algn="l">
              <a:buNone/>
            </a:pPr>
            <a:endParaRPr lang="en-AU" sz="1600" dirty="0">
              <a:solidFill>
                <a:srgbClr val="333333"/>
              </a:solidFill>
              <a:latin typeface="Open Sans" panose="020B0606030504020204" pitchFamily="34" charset="0"/>
            </a:endParaRPr>
          </a:p>
          <a:p>
            <a:pPr algn="ctr"/>
            <a:r>
              <a:rPr lang="en-US" sz="2400" b="1" u="sng" dirty="0">
                <a:solidFill>
                  <a:schemeClr val="accent1"/>
                </a:solidFill>
              </a:rPr>
              <a:t>https://riverbend-</a:t>
            </a:r>
            <a:r>
              <a:rPr lang="en-US" sz="2400" b="1" u="sng" dirty="0" err="1">
                <a:solidFill>
                  <a:schemeClr val="accent1"/>
                </a:solidFill>
              </a:rPr>
              <a:t>medieval.org.au</a:t>
            </a:r>
            <a:r>
              <a:rPr lang="en-US" sz="2400" b="1" u="sng" dirty="0">
                <a:solidFill>
                  <a:schemeClr val="accent1"/>
                </a:solidFill>
              </a:rPr>
              <a:t>/</a:t>
            </a:r>
          </a:p>
        </p:txBody>
      </p:sp>
    </p:spTree>
    <p:extLst>
      <p:ext uri="{BB962C8B-B14F-4D97-AF65-F5344CB8AC3E}">
        <p14:creationId xmlns:p14="http://schemas.microsoft.com/office/powerpoint/2010/main" val="296773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9D1E2-997C-AA2C-1932-20B01D846D0D}"/>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05574025-7396-FC93-5439-21B5EBAEA7C0}"/>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99C771C5-0556-2C16-E3D5-6EA1889D34FF}"/>
              </a:ext>
            </a:extLst>
          </p:cNvPr>
          <p:cNvSpPr txBox="1"/>
          <p:nvPr/>
        </p:nvSpPr>
        <p:spPr>
          <a:xfrm>
            <a:off x="1270416" y="1368679"/>
            <a:ext cx="3160596" cy="3693319"/>
          </a:xfrm>
          <a:prstGeom prst="rect">
            <a:avLst/>
          </a:prstGeom>
          <a:noFill/>
        </p:spPr>
        <p:txBody>
          <a:bodyPr wrap="square">
            <a:spAutoFit/>
          </a:bodyPr>
          <a:lstStyle/>
          <a:p>
            <a:r>
              <a:rPr lang="en-AU" b="1" dirty="0"/>
              <a:t>Full Name:</a:t>
            </a:r>
            <a:r>
              <a:rPr lang="en-AU" dirty="0"/>
              <a:t> Merchant Lady Sue</a:t>
            </a:r>
          </a:p>
          <a:p>
            <a:r>
              <a:rPr lang="en-AU" b="1" dirty="0"/>
              <a:t>Birth:</a:t>
            </a:r>
            <a:r>
              <a:rPr lang="en-AU" dirty="0"/>
              <a:t> 1060, Southern England</a:t>
            </a:r>
          </a:p>
          <a:p>
            <a:r>
              <a:rPr lang="en-AU" b="1" dirty="0"/>
              <a:t>Current Age:</a:t>
            </a:r>
            <a:r>
              <a:rPr lang="en-AU" dirty="0"/>
              <a:t> 24 years (as of 1084)</a:t>
            </a:r>
          </a:p>
          <a:p>
            <a:r>
              <a:rPr lang="en-AU" b="1" dirty="0"/>
              <a:t>Current Status:</a:t>
            </a:r>
            <a:r>
              <a:rPr lang="en-AU" dirty="0"/>
              <a:t> Merchant, Wife of The Woodsman</a:t>
            </a:r>
          </a:p>
          <a:p>
            <a:r>
              <a:rPr lang="en-AU" b="1" dirty="0"/>
              <a:t>Family Background:</a:t>
            </a:r>
            <a:r>
              <a:rPr lang="en-AU" dirty="0"/>
              <a:t> Daughter of a Chamberlain in a noble household</a:t>
            </a:r>
          </a:p>
          <a:p>
            <a:r>
              <a:rPr lang="en-AU" b="1" dirty="0"/>
              <a:t>Marriage:</a:t>
            </a:r>
            <a:r>
              <a:rPr lang="en-AU" dirty="0"/>
              <a:t> Married to The Woodsman (1110)</a:t>
            </a:r>
          </a:p>
        </p:txBody>
      </p:sp>
      <p:sp>
        <p:nvSpPr>
          <p:cNvPr id="9" name="TextBox 8">
            <a:extLst>
              <a:ext uri="{FF2B5EF4-FFF2-40B4-BE49-F238E27FC236}">
                <a16:creationId xmlns:a16="http://schemas.microsoft.com/office/drawing/2014/main" id="{ED7E7886-FA30-E245-EC18-1EBBF0E1D58E}"/>
              </a:ext>
            </a:extLst>
          </p:cNvPr>
          <p:cNvSpPr txBox="1"/>
          <p:nvPr/>
        </p:nvSpPr>
        <p:spPr>
          <a:xfrm>
            <a:off x="1270416" y="994354"/>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Merchant Lady Sue</a:t>
            </a:r>
            <a:endParaRPr lang="en-AU" b="0" i="0" dirty="0">
              <a:solidFill>
                <a:srgbClr val="333333"/>
              </a:solidFill>
              <a:effectLst/>
              <a:latin typeface="Open Sans" panose="020F0502020204030204" pitchFamily="34" charset="0"/>
            </a:endParaRPr>
          </a:p>
        </p:txBody>
      </p:sp>
      <p:sp>
        <p:nvSpPr>
          <p:cNvPr id="3" name="TextBox 2">
            <a:extLst>
              <a:ext uri="{FF2B5EF4-FFF2-40B4-BE49-F238E27FC236}">
                <a16:creationId xmlns:a16="http://schemas.microsoft.com/office/drawing/2014/main" id="{C94DD1DA-3484-71AF-C618-9EE7B0242F7B}"/>
              </a:ext>
            </a:extLst>
          </p:cNvPr>
          <p:cNvSpPr txBox="1"/>
          <p:nvPr/>
        </p:nvSpPr>
        <p:spPr>
          <a:xfrm>
            <a:off x="1270416" y="5207779"/>
            <a:ext cx="4692019" cy="2354491"/>
          </a:xfrm>
          <a:prstGeom prst="rect">
            <a:avLst/>
          </a:prstGeom>
          <a:noFill/>
        </p:spPr>
        <p:txBody>
          <a:bodyPr wrap="square">
            <a:spAutoFit/>
          </a:bodyPr>
          <a:lstStyle/>
          <a:p>
            <a:r>
              <a:rPr lang="en-AU" sz="1050" dirty="0"/>
              <a:t>Born in 1060 into a small court in southern England, Merchant Lady Sue's life began in privileged circumstances. As the daughter of the Chamberlain, she was raised alongside the Lord's children, receiving an education that was rare for women of her time. This early exposure to court life and learning would shape her future in ways she could not have imagined.</a:t>
            </a:r>
          </a:p>
          <a:p>
            <a:endParaRPr lang="en-AU" sz="1050" dirty="0"/>
          </a:p>
          <a:p>
            <a:r>
              <a:rPr lang="en-AU" sz="1050" dirty="0"/>
              <a:t>Growing up in the aftermath of the Norman Conquest, Sue witnessed firsthand the transition from Saxon to Norman customs. While she adapted to the new Norman manners expected at court, she maintained a fondness for the more relaxed Saxon lifestyle of her early years. This unique perspective would later serve her well in her merchant life, allowing her to navigate between different cultural contexts.</a:t>
            </a:r>
          </a:p>
          <a:p>
            <a:br>
              <a:rPr lang="en-AU" sz="1050" dirty="0"/>
            </a:br>
            <a:endParaRPr lang="en-AU" sz="1050" b="0" i="0" dirty="0">
              <a:solidFill>
                <a:srgbClr val="333333"/>
              </a:solidFill>
              <a:effectLst/>
              <a:latin typeface="Open Sans" panose="020B0606030504020204" pitchFamily="34" charset="0"/>
            </a:endParaRPr>
          </a:p>
        </p:txBody>
      </p:sp>
      <p:pic>
        <p:nvPicPr>
          <p:cNvPr id="16386" name="Picture 2" descr="May be an image of 1 person and text that says &quot;4:44Sat,8MarO 44 Ma Ma P PP&quot;">
            <a:extLst>
              <a:ext uri="{FF2B5EF4-FFF2-40B4-BE49-F238E27FC236}">
                <a16:creationId xmlns:a16="http://schemas.microsoft.com/office/drawing/2014/main" id="{4799C567-AAD2-C776-D110-B3BB84031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79" t="12407" r="10956" b="11338"/>
          <a:stretch>
            <a:fillRect/>
          </a:stretch>
        </p:blipFill>
        <p:spPr bwMode="auto">
          <a:xfrm>
            <a:off x="4515434" y="1363686"/>
            <a:ext cx="2144300" cy="3452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44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DEC11-5076-3FB3-CFAE-609EA27C7857}"/>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7FEAB458-129D-8D13-1B3B-9FB30093C0C8}"/>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2E8115A9-4812-E857-2307-E93097E5B60A}"/>
              </a:ext>
            </a:extLst>
          </p:cNvPr>
          <p:cNvSpPr txBox="1"/>
          <p:nvPr/>
        </p:nvSpPr>
        <p:spPr>
          <a:xfrm>
            <a:off x="1244184" y="1003652"/>
            <a:ext cx="4901783" cy="3647152"/>
          </a:xfrm>
          <a:prstGeom prst="rect">
            <a:avLst/>
          </a:prstGeom>
          <a:noFill/>
        </p:spPr>
        <p:txBody>
          <a:bodyPr wrap="square">
            <a:spAutoFit/>
          </a:bodyPr>
          <a:lstStyle/>
          <a:p>
            <a:r>
              <a:rPr lang="en-AU" sz="1050" dirty="0"/>
              <a:t>In 1110, her life took a dramatic turn when she met The Woodsman while traveling north with her father on business. The Woodsman, who had been journeying across the land in search of his family while trading goods, captured her heart. Their marriage marked the beginning of a new chapter in her life.</a:t>
            </a:r>
          </a:p>
          <a:p>
            <a:endParaRPr lang="en-AU" sz="1050" dirty="0"/>
          </a:p>
          <a:p>
            <a:r>
              <a:rPr lang="en-AU" sz="1050" dirty="0"/>
              <a:t>Together, they became known as "The Merchants of No Manors," traveling extensively throughout the land without a permanent home. This nomadic lifestyle, while challenging, allowed them to build a network of contacts and gain valuable experience in trade. Their reputation as fair and honest merchants grew, and they became known for their ability to bridge cultural divides.</a:t>
            </a:r>
          </a:p>
          <a:p>
            <a:endParaRPr lang="en-AU" sz="1050" dirty="0"/>
          </a:p>
          <a:p>
            <a:r>
              <a:rPr lang="en-AU" sz="1050" dirty="0"/>
              <a:t>Their wandering days came to an end when they discovered Victory Village at Riverbend. Here, they found not just a place to settle, but a community that welcomed them with open arms. The village's location and atmosphere provided the perfect setting for their merchant activities, and they have since established themselves as valued members of the community.</a:t>
            </a:r>
          </a:p>
          <a:p>
            <a:endParaRPr lang="en-AU" sz="1050" dirty="0"/>
          </a:p>
          <a:p>
            <a:r>
              <a:rPr lang="en-AU" sz="1050" dirty="0"/>
              <a:t>Today, Merchant Lady Sue continues to ply her trade, using her education and court experience to navigate the complex world of medieval commerce. Her ability to move between different social circles and cultural contexts makes her an invaluable member of the Riverbend community, while her merchant activities help to connect the village with the wider world.</a:t>
            </a:r>
          </a:p>
        </p:txBody>
      </p:sp>
    </p:spTree>
    <p:extLst>
      <p:ext uri="{BB962C8B-B14F-4D97-AF65-F5344CB8AC3E}">
        <p14:creationId xmlns:p14="http://schemas.microsoft.com/office/powerpoint/2010/main" val="61814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8F034F-57EA-3F14-54C4-8732F7882132}"/>
              </a:ext>
            </a:extLst>
          </p:cNvPr>
          <p:cNvPicPr>
            <a:picLocks noChangeAspect="1"/>
          </p:cNvPicPr>
          <p:nvPr/>
        </p:nvPicPr>
        <p:blipFill>
          <a:blip r:embed="rId2"/>
          <a:stretch>
            <a:fillRect/>
          </a:stretch>
        </p:blipFill>
        <p:spPr>
          <a:xfrm>
            <a:off x="0" y="0"/>
            <a:ext cx="6858000" cy="1971604"/>
          </a:xfrm>
          <a:prstGeom prst="rect">
            <a:avLst/>
          </a:prstGeom>
        </p:spPr>
      </p:pic>
      <p:sp>
        <p:nvSpPr>
          <p:cNvPr id="9" name="TextBox 8">
            <a:extLst>
              <a:ext uri="{FF2B5EF4-FFF2-40B4-BE49-F238E27FC236}">
                <a16:creationId xmlns:a16="http://schemas.microsoft.com/office/drawing/2014/main" id="{EE3534D2-BA12-B13B-C528-5620D833F369}"/>
              </a:ext>
            </a:extLst>
          </p:cNvPr>
          <p:cNvSpPr txBox="1"/>
          <p:nvPr/>
        </p:nvSpPr>
        <p:spPr>
          <a:xfrm>
            <a:off x="0" y="9199702"/>
            <a:ext cx="6858000" cy="707886"/>
          </a:xfrm>
          <a:prstGeom prst="rect">
            <a:avLst/>
          </a:prstGeom>
          <a:noFill/>
        </p:spPr>
        <p:txBody>
          <a:bodyPr wrap="square">
            <a:spAutoFit/>
          </a:bodyPr>
          <a:lstStyle/>
          <a:p>
            <a:pPr algn="ctr"/>
            <a:r>
              <a:rPr lang="en-US" sz="2000" b="1" dirty="0">
                <a:hlinkClick r:id="rId3"/>
              </a:rPr>
              <a:t>https://riverbend-medieval.org.au/early-medieval.html</a:t>
            </a:r>
            <a:endParaRPr lang="en-US" sz="2000" b="1" dirty="0"/>
          </a:p>
          <a:p>
            <a:pPr algn="ctr"/>
            <a:endParaRPr lang="en-US" sz="2000" b="1" dirty="0"/>
          </a:p>
        </p:txBody>
      </p:sp>
      <p:sp>
        <p:nvSpPr>
          <p:cNvPr id="11" name="TextBox 10">
            <a:extLst>
              <a:ext uri="{FF2B5EF4-FFF2-40B4-BE49-F238E27FC236}">
                <a16:creationId xmlns:a16="http://schemas.microsoft.com/office/drawing/2014/main" id="{5C61B2C0-8DB7-862D-668D-FDB8710D4EEF}"/>
              </a:ext>
            </a:extLst>
          </p:cNvPr>
          <p:cNvSpPr txBox="1"/>
          <p:nvPr/>
        </p:nvSpPr>
        <p:spPr>
          <a:xfrm>
            <a:off x="0" y="1971604"/>
            <a:ext cx="6858000" cy="7478970"/>
          </a:xfrm>
          <a:prstGeom prst="rect">
            <a:avLst/>
          </a:prstGeom>
          <a:noFill/>
        </p:spPr>
        <p:txBody>
          <a:bodyPr wrap="square">
            <a:spAutoFit/>
          </a:bodyPr>
          <a:lstStyle/>
          <a:p>
            <a:pPr algn="ctr">
              <a:buNone/>
            </a:pPr>
            <a:r>
              <a:rPr lang="en-AU" sz="1600" b="1" i="0" dirty="0">
                <a:solidFill>
                  <a:srgbClr val="8B4513"/>
                </a:solidFill>
                <a:effectLst/>
                <a:latin typeface="Cinzel"/>
              </a:rPr>
              <a:t>About Sevenoaks Early Medieval Company</a:t>
            </a:r>
          </a:p>
          <a:p>
            <a:pPr algn="l">
              <a:buNone/>
            </a:pPr>
            <a:r>
              <a:rPr lang="en-AU" sz="1600" b="1" i="0" dirty="0">
                <a:solidFill>
                  <a:srgbClr val="333333"/>
                </a:solidFill>
                <a:effectLst/>
                <a:latin typeface="Open Sans" panose="020B0606030504020204" pitchFamily="34" charset="0"/>
              </a:rPr>
              <a:t>Sevenoaks Early Medieval Company</a:t>
            </a:r>
            <a:r>
              <a:rPr lang="en-AU" sz="1600" b="0" i="0" dirty="0">
                <a:solidFill>
                  <a:srgbClr val="333333"/>
                </a:solidFill>
                <a:effectLst/>
                <a:latin typeface="Open Sans" panose="020B0606030504020204" pitchFamily="34" charset="0"/>
              </a:rPr>
              <a:t> is a group dedicated to exploring and re-enacting the vibrant history of Europe between 850 and 950 AD, focusing on strong cultural mix of the period. Our name reflects both the </a:t>
            </a:r>
            <a:r>
              <a:rPr lang="en-AU" sz="1600" b="1" i="0" dirty="0">
                <a:solidFill>
                  <a:srgbClr val="333333"/>
                </a:solidFill>
                <a:effectLst/>
                <a:latin typeface="Open Sans" panose="020B0606030504020204" pitchFamily="34" charset="0"/>
              </a:rPr>
              <a:t>seven cultures</a:t>
            </a:r>
            <a:r>
              <a:rPr lang="en-AU" sz="1600" b="0" i="0" dirty="0">
                <a:solidFill>
                  <a:srgbClr val="333333"/>
                </a:solidFill>
                <a:effectLst/>
                <a:latin typeface="Open Sans" panose="020B0606030504020204" pitchFamily="34" charset="0"/>
              </a:rPr>
              <a:t> represented in our group and the </a:t>
            </a:r>
            <a:r>
              <a:rPr lang="en-AU" sz="1600" b="1" i="0" dirty="0">
                <a:solidFill>
                  <a:srgbClr val="333333"/>
                </a:solidFill>
                <a:effectLst/>
                <a:latin typeface="Open Sans" panose="020B0606030504020204" pitchFamily="34" charset="0"/>
              </a:rPr>
              <a:t>oak</a:t>
            </a:r>
            <a:r>
              <a:rPr lang="en-AU" sz="1600" b="0" i="0" dirty="0">
                <a:solidFill>
                  <a:srgbClr val="333333"/>
                </a:solidFill>
                <a:effectLst/>
                <a:latin typeface="Open Sans" panose="020B0606030504020204" pitchFamily="34" charset="0"/>
              </a:rPr>
              <a:t> as a symbol of strength, morale, resistance, and knowledge.</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Anglo-Saxon</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Danish</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Irish/Celtic</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Norwegian</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Rus-Viking</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Byzantine</a:t>
            </a:r>
          </a:p>
          <a:p>
            <a:pPr marL="285750" indent="-285750" algn="l">
              <a:buFont typeface="Arial" panose="020B0604020202020204" pitchFamily="34" charset="0"/>
              <a:buChar char="•"/>
            </a:pPr>
            <a:r>
              <a:rPr lang="en-AU" sz="1600" b="0" i="0" dirty="0">
                <a:solidFill>
                  <a:srgbClr val="333333"/>
                </a:solidFill>
                <a:effectLst/>
                <a:latin typeface="Open Sans" panose="020B0606030504020204" pitchFamily="34" charset="0"/>
              </a:rPr>
              <a:t>Gotland</a:t>
            </a:r>
          </a:p>
          <a:p>
            <a:pPr algn="l"/>
            <a:endParaRPr lang="en-AU" sz="1600" b="0" i="0" dirty="0">
              <a:solidFill>
                <a:srgbClr val="333333"/>
              </a:solidFill>
              <a:effectLst/>
              <a:latin typeface="Open Sans" panose="020B0606030504020204" pitchFamily="34" charset="0"/>
            </a:endParaRPr>
          </a:p>
          <a:p>
            <a:pPr algn="l">
              <a:buNone/>
            </a:pPr>
            <a:r>
              <a:rPr lang="en-AU" sz="1600" b="0" i="0" dirty="0">
                <a:solidFill>
                  <a:srgbClr val="333333"/>
                </a:solidFill>
                <a:effectLst/>
                <a:latin typeface="Open Sans" panose="020B0606030504020204" pitchFamily="34" charset="0"/>
              </a:rPr>
              <a:t>We celebrate the diversity and interaction of these cultures in early medieval Northumbria, bringing their stories to life through research, craft, and living history.</a:t>
            </a:r>
          </a:p>
          <a:p>
            <a:pPr algn="l">
              <a:buNone/>
            </a:pPr>
            <a:endParaRPr lang="en-AU" sz="1600" b="0" i="0" dirty="0">
              <a:solidFill>
                <a:srgbClr val="333333"/>
              </a:solidFill>
              <a:effectLst/>
              <a:latin typeface="Open Sans" panose="020B0606030504020204" pitchFamily="34" charset="0"/>
            </a:endParaRPr>
          </a:p>
          <a:p>
            <a:r>
              <a:rPr lang="en-AU" sz="1600" b="1" dirty="0"/>
              <a:t>What We Do</a:t>
            </a:r>
          </a:p>
          <a:p>
            <a:pPr marL="285750" indent="-285750">
              <a:buFont typeface="Arial" panose="020B0604020202020204" pitchFamily="34" charset="0"/>
              <a:buChar char="•"/>
            </a:pPr>
            <a:r>
              <a:rPr lang="en-AU" sz="1600" dirty="0"/>
              <a:t>Historical re-enactment of early medieval life</a:t>
            </a:r>
          </a:p>
          <a:p>
            <a:pPr marL="285750" indent="-285750">
              <a:buFont typeface="Arial" panose="020B0604020202020204" pitchFamily="34" charset="0"/>
              <a:buChar char="•"/>
            </a:pPr>
            <a:r>
              <a:rPr lang="en-AU" sz="1600" dirty="0"/>
              <a:t>Demonstrations of period crafts and skills</a:t>
            </a:r>
          </a:p>
          <a:p>
            <a:pPr marL="285750" indent="-285750">
              <a:buFont typeface="Arial" panose="020B0604020202020204" pitchFamily="34" charset="0"/>
              <a:buChar char="•"/>
            </a:pPr>
            <a:r>
              <a:rPr lang="en-AU" sz="1600" dirty="0"/>
              <a:t>Participation in medieval markets and events</a:t>
            </a:r>
          </a:p>
          <a:p>
            <a:pPr marL="285750" indent="-285750">
              <a:buFont typeface="Arial" panose="020B0604020202020204" pitchFamily="34" charset="0"/>
              <a:buChar char="•"/>
            </a:pPr>
            <a:r>
              <a:rPr lang="en-AU" sz="1600" dirty="0"/>
              <a:t>Educational displays and workshops</a:t>
            </a:r>
          </a:p>
          <a:p>
            <a:endParaRPr lang="en-AU" sz="1600" dirty="0"/>
          </a:p>
          <a:p>
            <a:r>
              <a:rPr lang="en-AU" sz="1600" b="1" dirty="0"/>
              <a:t>Join Our Group</a:t>
            </a:r>
          </a:p>
          <a:p>
            <a:r>
              <a:rPr lang="en-AU" sz="1600" dirty="0"/>
              <a:t>Whether you're interested in combat, crafts, or historical research, we welcome new members who share our passion for the early medieval period. No experience is necessary - we provide training and guidance for all aspects of medieval re-enactment.</a:t>
            </a:r>
          </a:p>
          <a:p>
            <a:pPr algn="l">
              <a:buNone/>
            </a:pPr>
            <a:endParaRPr lang="en-AU" sz="1600" b="0" i="0" dirty="0">
              <a:solidFill>
                <a:srgbClr val="333333"/>
              </a:solidFill>
              <a:effectLst/>
              <a:latin typeface="Open Sans" panose="020B0606030504020204" pitchFamily="34" charset="0"/>
            </a:endParaRPr>
          </a:p>
        </p:txBody>
      </p:sp>
      <p:pic>
        <p:nvPicPr>
          <p:cNvPr id="12" name="Picture 11">
            <a:extLst>
              <a:ext uri="{FF2B5EF4-FFF2-40B4-BE49-F238E27FC236}">
                <a16:creationId xmlns:a16="http://schemas.microsoft.com/office/drawing/2014/main" id="{1F5A8BA6-8CFD-85C3-BAFE-8A9102EB6FB6}"/>
              </a:ext>
            </a:extLst>
          </p:cNvPr>
          <p:cNvPicPr>
            <a:picLocks noChangeAspect="1"/>
          </p:cNvPicPr>
          <p:nvPr/>
        </p:nvPicPr>
        <p:blipFill>
          <a:blip r:embed="rId4"/>
          <a:stretch>
            <a:fillRect/>
          </a:stretch>
        </p:blipFill>
        <p:spPr>
          <a:xfrm>
            <a:off x="3642609" y="3444679"/>
            <a:ext cx="2638270" cy="2014229"/>
          </a:xfrm>
          <a:prstGeom prst="rect">
            <a:avLst/>
          </a:prstGeom>
        </p:spPr>
      </p:pic>
    </p:spTree>
    <p:extLst>
      <p:ext uri="{BB962C8B-B14F-4D97-AF65-F5344CB8AC3E}">
        <p14:creationId xmlns:p14="http://schemas.microsoft.com/office/powerpoint/2010/main" val="198747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1E0E8-26A2-7BEA-95D0-0A7B66458220}"/>
              </a:ext>
            </a:extLst>
          </p:cNvPr>
          <p:cNvPicPr>
            <a:picLocks noChangeAspect="1"/>
          </p:cNvPicPr>
          <p:nvPr/>
        </p:nvPicPr>
        <p:blipFill>
          <a:blip r:embed="rId2"/>
          <a:stretch>
            <a:fillRect/>
          </a:stretch>
        </p:blipFill>
        <p:spPr>
          <a:xfrm>
            <a:off x="0" y="0"/>
            <a:ext cx="6858000" cy="2112356"/>
          </a:xfrm>
          <a:prstGeom prst="rect">
            <a:avLst/>
          </a:prstGeom>
        </p:spPr>
      </p:pic>
      <p:sp>
        <p:nvSpPr>
          <p:cNvPr id="6" name="TextBox 5">
            <a:extLst>
              <a:ext uri="{FF2B5EF4-FFF2-40B4-BE49-F238E27FC236}">
                <a16:creationId xmlns:a16="http://schemas.microsoft.com/office/drawing/2014/main" id="{847FC287-5651-C0C9-4D94-F1A983E4B68E}"/>
              </a:ext>
            </a:extLst>
          </p:cNvPr>
          <p:cNvSpPr txBox="1"/>
          <p:nvPr/>
        </p:nvSpPr>
        <p:spPr>
          <a:xfrm>
            <a:off x="0" y="2276593"/>
            <a:ext cx="6858000" cy="2308324"/>
          </a:xfrm>
          <a:prstGeom prst="rect">
            <a:avLst/>
          </a:prstGeom>
          <a:noFill/>
        </p:spPr>
        <p:txBody>
          <a:bodyPr wrap="square">
            <a:spAutoFit/>
          </a:bodyPr>
          <a:lstStyle/>
          <a:p>
            <a:pPr algn="l">
              <a:buNone/>
            </a:pPr>
            <a:r>
              <a:rPr lang="en-AU" sz="1600" b="0" i="0" dirty="0">
                <a:solidFill>
                  <a:srgbClr val="333333"/>
                </a:solidFill>
                <a:effectLst/>
                <a:latin typeface="Open Sans" panose="020B0606030504020204" pitchFamily="34" charset="0"/>
              </a:rPr>
              <a:t>The Companie of the Badger represents the period from 1350-1450AD, a time of great change and innovation in medieval England. We aim to recreate this time period in our costume, camp, trades and arts, bringing to life the rich cultural heritage of late medieval England. </a:t>
            </a:r>
          </a:p>
          <a:p>
            <a:pPr algn="l">
              <a:buNone/>
            </a:pPr>
            <a:endParaRPr lang="en-AU" sz="1600" dirty="0">
              <a:solidFill>
                <a:srgbClr val="333333"/>
              </a:solidFill>
              <a:latin typeface="Open Sans" panose="020B0606030504020204" pitchFamily="34" charset="0"/>
            </a:endParaRPr>
          </a:p>
          <a:p>
            <a:pPr algn="l">
              <a:buNone/>
            </a:pPr>
            <a:r>
              <a:rPr lang="en-AU" sz="1600" b="0" i="0" dirty="0">
                <a:solidFill>
                  <a:srgbClr val="333333"/>
                </a:solidFill>
                <a:effectLst/>
                <a:latin typeface="Open Sans" panose="020B0606030504020204" pitchFamily="34" charset="0"/>
              </a:rPr>
              <a:t>Our members engage in various activities including combat reenactment, historical crafts, music, and living history displays, all while maintaining historical accuracy in our portrayal of this fascinating era.</a:t>
            </a:r>
          </a:p>
        </p:txBody>
      </p:sp>
      <p:pic>
        <p:nvPicPr>
          <p:cNvPr id="19458" name="Picture 2" descr="Badger Head Shield">
            <a:extLst>
              <a:ext uri="{FF2B5EF4-FFF2-40B4-BE49-F238E27FC236}">
                <a16:creationId xmlns:a16="http://schemas.microsoft.com/office/drawing/2014/main" id="{2909F07B-C029-ABC3-24CD-EB088EA09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111" y="4584917"/>
            <a:ext cx="2465778" cy="291192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12C91F3-EE78-7BB1-F22D-3DE8D174FF3C}"/>
              </a:ext>
            </a:extLst>
          </p:cNvPr>
          <p:cNvSpPr txBox="1"/>
          <p:nvPr/>
        </p:nvSpPr>
        <p:spPr>
          <a:xfrm>
            <a:off x="0" y="7496838"/>
            <a:ext cx="6858000" cy="2031325"/>
          </a:xfrm>
          <a:prstGeom prst="rect">
            <a:avLst/>
          </a:prstGeom>
          <a:noFill/>
        </p:spPr>
        <p:txBody>
          <a:bodyPr wrap="square">
            <a:spAutoFit/>
          </a:bodyPr>
          <a:lstStyle/>
          <a:p>
            <a:pPr algn="l">
              <a:buNone/>
            </a:pPr>
            <a:r>
              <a:rPr lang="en-AU" b="1" i="0" dirty="0">
                <a:solidFill>
                  <a:srgbClr val="8B4513"/>
                </a:solidFill>
                <a:effectLst/>
                <a:latin typeface="Cinzel"/>
              </a:rPr>
              <a:t>What We Do</a:t>
            </a:r>
          </a:p>
          <a:p>
            <a:pPr marL="285750" indent="-285750" algn="l">
              <a:buFont typeface="Arial" panose="020B0604020202020204" pitchFamily="34" charset="0"/>
              <a:buChar char="•"/>
            </a:pPr>
            <a:r>
              <a:rPr lang="en-AU" b="0" i="0" dirty="0">
                <a:solidFill>
                  <a:srgbClr val="333333"/>
                </a:solidFill>
                <a:effectLst/>
                <a:latin typeface="Open Sans" panose="020B0606030504020204" pitchFamily="34" charset="0"/>
              </a:rPr>
              <a:t>Historical re-enactment of late medieval life</a:t>
            </a:r>
          </a:p>
          <a:p>
            <a:pPr marL="285750" indent="-285750" algn="l">
              <a:buFont typeface="Arial" panose="020B0604020202020204" pitchFamily="34" charset="0"/>
              <a:buChar char="•"/>
            </a:pPr>
            <a:r>
              <a:rPr lang="en-AU" b="0" i="0" dirty="0">
                <a:solidFill>
                  <a:srgbClr val="333333"/>
                </a:solidFill>
                <a:effectLst/>
                <a:latin typeface="Open Sans" panose="020B0606030504020204" pitchFamily="34" charset="0"/>
              </a:rPr>
              <a:t>Demonstrations of period crafts and skills</a:t>
            </a:r>
          </a:p>
          <a:p>
            <a:pPr marL="285750" indent="-285750" algn="l">
              <a:buFont typeface="Arial" panose="020B0604020202020204" pitchFamily="34" charset="0"/>
              <a:buChar char="•"/>
            </a:pPr>
            <a:r>
              <a:rPr lang="en-AU" b="0" i="0" dirty="0">
                <a:solidFill>
                  <a:srgbClr val="333333"/>
                </a:solidFill>
                <a:effectLst/>
                <a:latin typeface="Open Sans" panose="020B0606030504020204" pitchFamily="34" charset="0"/>
              </a:rPr>
              <a:t>Participation in medieval markets and events</a:t>
            </a:r>
          </a:p>
          <a:p>
            <a:pPr marL="285750" indent="-285750" algn="l">
              <a:buFont typeface="Arial" panose="020B0604020202020204" pitchFamily="34" charset="0"/>
              <a:buChar char="•"/>
            </a:pPr>
            <a:r>
              <a:rPr lang="en-AU" b="0" i="0" dirty="0">
                <a:solidFill>
                  <a:srgbClr val="333333"/>
                </a:solidFill>
                <a:effectLst/>
                <a:latin typeface="Open Sans" panose="020B0606030504020204" pitchFamily="34" charset="0"/>
              </a:rPr>
              <a:t>Educational displays and workshops</a:t>
            </a:r>
          </a:p>
          <a:p>
            <a:pPr marL="285750" indent="-285750" algn="l">
              <a:buFont typeface="Arial" panose="020B0604020202020204" pitchFamily="34" charset="0"/>
              <a:buChar char="•"/>
            </a:pPr>
            <a:endParaRPr lang="en-AU" dirty="0">
              <a:solidFill>
                <a:srgbClr val="333333"/>
              </a:solidFill>
              <a:latin typeface="Open Sans" panose="020B0606030504020204" pitchFamily="34" charset="0"/>
            </a:endParaRPr>
          </a:p>
          <a:p>
            <a:pPr algn="ctr"/>
            <a:r>
              <a:rPr lang="en-AU" b="1" dirty="0">
                <a:solidFill>
                  <a:srgbClr val="333333"/>
                </a:solidFill>
                <a:latin typeface="Open Sans" panose="020B0606030504020204" pitchFamily="34" charset="0"/>
                <a:hlinkClick r:id="rId4"/>
              </a:rPr>
              <a:t>https://riverbend-medieval.org.au/late-medieval.html</a:t>
            </a:r>
            <a:endParaRPr lang="en-AU" b="1" dirty="0">
              <a:solidFill>
                <a:srgbClr val="333333"/>
              </a:solidFill>
              <a:latin typeface="Open Sans" panose="020B0606030504020204" pitchFamily="34" charset="0"/>
            </a:endParaRPr>
          </a:p>
        </p:txBody>
      </p:sp>
    </p:spTree>
    <p:extLst>
      <p:ext uri="{BB962C8B-B14F-4D97-AF65-F5344CB8AC3E}">
        <p14:creationId xmlns:p14="http://schemas.microsoft.com/office/powerpoint/2010/main" val="243530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lack and white corner with symbols&#10;&#10;AI-generated content may be incorrect.">
            <a:extLst>
              <a:ext uri="{FF2B5EF4-FFF2-40B4-BE49-F238E27FC236}">
                <a16:creationId xmlns:a16="http://schemas.microsoft.com/office/drawing/2014/main" id="{B08CCE68-47C4-1F7F-561C-9138E2DA0735}"/>
              </a:ext>
            </a:extLst>
          </p:cNvPr>
          <p:cNvPicPr>
            <a:picLocks noChangeAspect="1"/>
          </p:cNvPicPr>
          <p:nvPr/>
        </p:nvPicPr>
        <p:blipFill>
          <a:blip r:embed="rId2"/>
          <a:stretch>
            <a:fillRect/>
          </a:stretch>
        </p:blipFill>
        <p:spPr>
          <a:xfrm>
            <a:off x="0" y="254833"/>
            <a:ext cx="6858000" cy="9652755"/>
          </a:xfrm>
          <a:prstGeom prst="rect">
            <a:avLst/>
          </a:prstGeom>
        </p:spPr>
      </p:pic>
      <p:pic>
        <p:nvPicPr>
          <p:cNvPr id="14" name="Picture 13">
            <a:extLst>
              <a:ext uri="{FF2B5EF4-FFF2-40B4-BE49-F238E27FC236}">
                <a16:creationId xmlns:a16="http://schemas.microsoft.com/office/drawing/2014/main" id="{A8FDAAD2-9337-1A22-35CE-0B689583A406}"/>
              </a:ext>
            </a:extLst>
          </p:cNvPr>
          <p:cNvPicPr>
            <a:picLocks noChangeAspect="1"/>
          </p:cNvPicPr>
          <p:nvPr/>
        </p:nvPicPr>
        <p:blipFill>
          <a:blip r:embed="rId3"/>
          <a:stretch>
            <a:fillRect/>
          </a:stretch>
        </p:blipFill>
        <p:spPr>
          <a:xfrm>
            <a:off x="5456419" y="0"/>
            <a:ext cx="1333787" cy="2106463"/>
          </a:xfrm>
          <a:prstGeom prst="rect">
            <a:avLst/>
          </a:prstGeom>
        </p:spPr>
      </p:pic>
      <p:sp>
        <p:nvSpPr>
          <p:cNvPr id="7" name="TextBox 6">
            <a:extLst>
              <a:ext uri="{FF2B5EF4-FFF2-40B4-BE49-F238E27FC236}">
                <a16:creationId xmlns:a16="http://schemas.microsoft.com/office/drawing/2014/main" id="{ABC61613-D694-71EF-BF42-3E2A1CC871AD}"/>
              </a:ext>
            </a:extLst>
          </p:cNvPr>
          <p:cNvSpPr txBox="1"/>
          <p:nvPr/>
        </p:nvSpPr>
        <p:spPr>
          <a:xfrm>
            <a:off x="940633" y="1152356"/>
            <a:ext cx="5475158" cy="954107"/>
          </a:xfrm>
          <a:prstGeom prst="rect">
            <a:avLst/>
          </a:prstGeom>
          <a:noFill/>
        </p:spPr>
        <p:txBody>
          <a:bodyPr wrap="square">
            <a:spAutoFit/>
          </a:bodyPr>
          <a:lstStyle/>
          <a:p>
            <a:pPr algn="l">
              <a:buNone/>
            </a:pPr>
            <a:r>
              <a:rPr lang="en-AU" sz="1400" b="1" i="0" dirty="0">
                <a:solidFill>
                  <a:srgbClr val="333333"/>
                </a:solidFill>
                <a:effectLst/>
                <a:latin typeface="Open Sans" panose="020B0606030504020204" pitchFamily="34" charset="0"/>
              </a:rPr>
              <a:t>Period:</a:t>
            </a:r>
            <a:r>
              <a:rPr lang="en-AU" sz="1400" b="0" i="0" dirty="0">
                <a:solidFill>
                  <a:srgbClr val="333333"/>
                </a:solidFill>
                <a:effectLst/>
                <a:latin typeface="Open Sans" panose="020B0606030504020204" pitchFamily="34" charset="0"/>
              </a:rPr>
              <a:t> 9th Century</a:t>
            </a:r>
          </a:p>
          <a:p>
            <a:pPr algn="l">
              <a:buNone/>
            </a:pPr>
            <a:r>
              <a:rPr lang="en-AU" sz="1400" b="1" i="0" dirty="0">
                <a:solidFill>
                  <a:srgbClr val="333333"/>
                </a:solidFill>
                <a:effectLst/>
                <a:latin typeface="Open Sans" panose="020B0606030504020204" pitchFamily="34" charset="0"/>
              </a:rPr>
              <a:t>Origin:</a:t>
            </a:r>
            <a:r>
              <a:rPr lang="en-AU" sz="1400" b="0" i="0" dirty="0">
                <a:solidFill>
                  <a:srgbClr val="333333"/>
                </a:solidFill>
                <a:effectLst/>
                <a:latin typeface="Open Sans" panose="020B0606030504020204" pitchFamily="34" charset="0"/>
              </a:rPr>
              <a:t> Birka, Sweden</a:t>
            </a:r>
          </a:p>
          <a:p>
            <a:pPr algn="l">
              <a:buNone/>
            </a:pPr>
            <a:r>
              <a:rPr lang="en-AU" sz="1400" b="1" i="0" dirty="0">
                <a:solidFill>
                  <a:srgbClr val="333333"/>
                </a:solidFill>
                <a:effectLst/>
                <a:latin typeface="Open Sans" panose="020B0606030504020204" pitchFamily="34" charset="0"/>
              </a:rPr>
              <a:t>Current Status:</a:t>
            </a:r>
            <a:r>
              <a:rPr lang="en-AU" sz="1400" b="0" i="0" dirty="0">
                <a:solidFill>
                  <a:srgbClr val="333333"/>
                </a:solidFill>
                <a:effectLst/>
                <a:latin typeface="Open Sans" panose="020B0606030504020204" pitchFamily="34" charset="0"/>
              </a:rPr>
              <a:t> Craftswoman, Wife of </a:t>
            </a:r>
            <a:r>
              <a:rPr lang="en-AU" sz="1400" b="0" i="0" dirty="0" err="1">
                <a:solidFill>
                  <a:srgbClr val="333333"/>
                </a:solidFill>
                <a:effectLst/>
                <a:latin typeface="Open Sans" panose="020B0606030504020204" pitchFamily="34" charset="0"/>
              </a:rPr>
              <a:t>Traeloch</a:t>
            </a:r>
            <a:r>
              <a:rPr lang="en-AU" sz="1400" b="0" i="0" dirty="0">
                <a:solidFill>
                  <a:srgbClr val="333333"/>
                </a:solidFill>
                <a:effectLst/>
                <a:latin typeface="Open Sans" panose="020B0606030504020204" pitchFamily="34" charset="0"/>
              </a:rPr>
              <a:t> the Dark</a:t>
            </a:r>
          </a:p>
          <a:p>
            <a:pPr algn="l">
              <a:buNone/>
            </a:pPr>
            <a:r>
              <a:rPr lang="en-AU" sz="1400" b="1" i="0" dirty="0">
                <a:solidFill>
                  <a:srgbClr val="333333"/>
                </a:solidFill>
                <a:effectLst/>
                <a:latin typeface="Open Sans" panose="020B0606030504020204" pitchFamily="34" charset="0"/>
              </a:rPr>
              <a:t>Skills:</a:t>
            </a:r>
            <a:r>
              <a:rPr lang="en-AU" sz="1400" b="0" i="0" dirty="0">
                <a:solidFill>
                  <a:srgbClr val="333333"/>
                </a:solidFill>
                <a:effectLst/>
                <a:latin typeface="Open Sans" panose="020B0606030504020204" pitchFamily="34" charset="0"/>
              </a:rPr>
              <a:t> Weaving, Sewing, Cooking, Animal Husbandry</a:t>
            </a:r>
          </a:p>
        </p:txBody>
      </p:sp>
      <p:sp>
        <p:nvSpPr>
          <p:cNvPr id="9" name="TextBox 8">
            <a:extLst>
              <a:ext uri="{FF2B5EF4-FFF2-40B4-BE49-F238E27FC236}">
                <a16:creationId xmlns:a16="http://schemas.microsoft.com/office/drawing/2014/main" id="{294B3142-1BEB-B27D-CCDD-A36CA54A6001}"/>
              </a:ext>
            </a:extLst>
          </p:cNvPr>
          <p:cNvSpPr txBox="1"/>
          <p:nvPr/>
        </p:nvSpPr>
        <p:spPr>
          <a:xfrm>
            <a:off x="1723869" y="706961"/>
            <a:ext cx="3620124" cy="369332"/>
          </a:xfrm>
          <a:prstGeom prst="rect">
            <a:avLst/>
          </a:prstGeom>
          <a:noFill/>
        </p:spPr>
        <p:txBody>
          <a:bodyPr wrap="square">
            <a:spAutoFit/>
          </a:bodyPr>
          <a:lstStyle/>
          <a:p>
            <a:pPr algn="ctr">
              <a:buNone/>
            </a:pPr>
            <a:r>
              <a:rPr lang="en-AU" b="0" i="0" dirty="0">
                <a:solidFill>
                  <a:srgbClr val="333333"/>
                </a:solidFill>
                <a:effectLst/>
                <a:latin typeface="Open Sans" panose="020F0502020204030204" pitchFamily="34" charset="0"/>
              </a:rPr>
              <a:t>Dagmar </a:t>
            </a:r>
            <a:r>
              <a:rPr lang="en-AU" b="0" i="0" dirty="0" err="1">
                <a:solidFill>
                  <a:srgbClr val="333333"/>
                </a:solidFill>
                <a:effectLst/>
                <a:latin typeface="Open Sans" panose="020F0502020204030204" pitchFamily="34" charset="0"/>
              </a:rPr>
              <a:t>Davidsdottir</a:t>
            </a:r>
            <a:endParaRPr lang="en-AU" b="0" i="0" dirty="0">
              <a:solidFill>
                <a:srgbClr val="333333"/>
              </a:solidFill>
              <a:effectLst/>
              <a:latin typeface="Open Sans" panose="020F0502020204030204" pitchFamily="34" charset="0"/>
            </a:endParaRPr>
          </a:p>
        </p:txBody>
      </p:sp>
      <p:sp>
        <p:nvSpPr>
          <p:cNvPr id="11" name="TextBox 10">
            <a:extLst>
              <a:ext uri="{FF2B5EF4-FFF2-40B4-BE49-F238E27FC236}">
                <a16:creationId xmlns:a16="http://schemas.microsoft.com/office/drawing/2014/main" id="{6EFC6CC7-FF1F-0C0D-6600-3FBE94551F65}"/>
              </a:ext>
            </a:extLst>
          </p:cNvPr>
          <p:cNvSpPr txBox="1"/>
          <p:nvPr/>
        </p:nvSpPr>
        <p:spPr>
          <a:xfrm>
            <a:off x="940633" y="2182526"/>
            <a:ext cx="3081885" cy="5001369"/>
          </a:xfrm>
          <a:prstGeom prst="rect">
            <a:avLst/>
          </a:prstGeom>
          <a:noFill/>
        </p:spPr>
        <p:txBody>
          <a:bodyPr wrap="square">
            <a:spAutoFit/>
          </a:bodyPr>
          <a:lstStyle/>
          <a:p>
            <a:pPr algn="just">
              <a:buNone/>
            </a:pPr>
            <a:r>
              <a:rPr lang="en-AU" sz="1100" b="0" i="0" dirty="0">
                <a:solidFill>
                  <a:srgbClr val="333333"/>
                </a:solidFill>
                <a:effectLst/>
                <a:latin typeface="Open Sans" panose="020B0606030504020204" pitchFamily="34" charset="0"/>
              </a:rPr>
              <a:t>Dagmar </a:t>
            </a:r>
            <a:r>
              <a:rPr lang="en-AU" sz="1100" b="0" i="0" dirty="0" err="1">
                <a:solidFill>
                  <a:srgbClr val="333333"/>
                </a:solidFill>
                <a:effectLst/>
                <a:latin typeface="Open Sans" panose="020B0606030504020204" pitchFamily="34" charset="0"/>
              </a:rPr>
              <a:t>Davidsdottir</a:t>
            </a:r>
            <a:r>
              <a:rPr lang="en-AU" sz="1100" b="0" i="0" dirty="0">
                <a:solidFill>
                  <a:srgbClr val="333333"/>
                </a:solidFill>
                <a:effectLst/>
                <a:latin typeface="Open Sans" panose="020B0606030504020204" pitchFamily="34" charset="0"/>
              </a:rPr>
              <a:t> is a skilled craftswoman whose life is deeply rooted in the traditions of 9th century Birka, Sweden. As a daughter of David, she carries the patronymic name that reflects her heritage and family lineage. Her expertise in traditional crafts makes her an invaluable member of the Riverbend Medieval Society, where she brings the authentic practices of Viking-era Scandinavia to life.</a:t>
            </a:r>
          </a:p>
          <a:p>
            <a:pPr algn="just">
              <a:buNone/>
            </a:pPr>
            <a:r>
              <a:rPr lang="en-AU" sz="1100" b="0" i="0" dirty="0">
                <a:solidFill>
                  <a:srgbClr val="333333"/>
                </a:solidFill>
                <a:effectLst/>
                <a:latin typeface="Open Sans" panose="020B0606030504020204" pitchFamily="34" charset="0"/>
              </a:rPr>
              <a:t>Her primary skills include weaving, sewing clothing, cooking, and tending to animals - all essential aspects of daily life in Viking-age Scandinavia. These skills were passed down through generations of women in her family, and she takes great pride in maintaining these traditions with historical accuracy.</a:t>
            </a:r>
          </a:p>
          <a:p>
            <a:pPr algn="just">
              <a:buNone/>
            </a:pPr>
            <a:r>
              <a:rPr lang="en-AU" sz="1100" b="0" i="0" dirty="0">
                <a:solidFill>
                  <a:srgbClr val="333333"/>
                </a:solidFill>
                <a:effectLst/>
                <a:latin typeface="Open Sans" panose="020B0606030504020204" pitchFamily="34" charset="0"/>
              </a:rPr>
              <a:t>One of Dagmar's current passions is the creation of authentic Viking-era tents and camping equipment. This project is particularly important as it will enable the Riverbend Medieval Society to participate in Viking-inspired reenactment events with historically accurate gear. Her knowledge of traditional materials and techniques ensures that these items are not only functional but also true to the period they represent.</a:t>
            </a:r>
          </a:p>
        </p:txBody>
      </p:sp>
      <p:pic>
        <p:nvPicPr>
          <p:cNvPr id="1026" name="Picture 2" descr="May be an image of 1 person">
            <a:extLst>
              <a:ext uri="{FF2B5EF4-FFF2-40B4-BE49-F238E27FC236}">
                <a16:creationId xmlns:a16="http://schemas.microsoft.com/office/drawing/2014/main" id="{3C6C8D32-1C07-0C44-6C8A-8D48078352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266" y="2322786"/>
            <a:ext cx="2555147" cy="546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126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FB0C6-1BC7-CB9B-00FA-6D5B96DDDF06}"/>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1D7D1E68-0ADB-1614-ACD3-579E858B3E7E}"/>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648695DD-3E77-A882-21C4-497A47FF6215}"/>
              </a:ext>
            </a:extLst>
          </p:cNvPr>
          <p:cNvSpPr txBox="1"/>
          <p:nvPr/>
        </p:nvSpPr>
        <p:spPr>
          <a:xfrm>
            <a:off x="1270416" y="1368680"/>
            <a:ext cx="3077117" cy="6124754"/>
          </a:xfrm>
          <a:prstGeom prst="rect">
            <a:avLst/>
          </a:prstGeom>
          <a:noFill/>
        </p:spPr>
        <p:txBody>
          <a:bodyPr wrap="square">
            <a:spAutoFit/>
          </a:bodyPr>
          <a:lstStyle/>
          <a:p>
            <a:r>
              <a:rPr lang="en-AU" b="1" dirty="0"/>
              <a:t>Birth:</a:t>
            </a:r>
            <a:r>
              <a:rPr lang="en-AU" dirty="0"/>
              <a:t> 19th November 1330, Hundred of Macclesfield, Cheshire, England</a:t>
            </a:r>
          </a:p>
          <a:p>
            <a:r>
              <a:rPr lang="en-AU" b="1" dirty="0"/>
              <a:t>Current Age:</a:t>
            </a:r>
            <a:r>
              <a:rPr lang="en-AU" dirty="0"/>
              <a:t> 54 years (as of 1384)</a:t>
            </a:r>
          </a:p>
          <a:p>
            <a:r>
              <a:rPr lang="en-AU" b="1" dirty="0"/>
              <a:t>Occupation:</a:t>
            </a:r>
            <a:r>
              <a:rPr lang="en-AU" dirty="0"/>
              <a:t> Yeoman Archer, </a:t>
            </a:r>
            <a:r>
              <a:rPr lang="en-AU" dirty="0" err="1"/>
              <a:t>Ventenar</a:t>
            </a:r>
            <a:endParaRPr lang="en-AU" dirty="0"/>
          </a:p>
          <a:p>
            <a:r>
              <a:rPr lang="en-AU" b="1" dirty="0"/>
              <a:t>Current Affiliation:</a:t>
            </a:r>
            <a:r>
              <a:rPr lang="en-AU" dirty="0"/>
              <a:t> Companie of the Badger</a:t>
            </a:r>
          </a:p>
          <a:p>
            <a:r>
              <a:rPr lang="en-AU" b="1" dirty="0"/>
              <a:t>Previous Affiliations:</a:t>
            </a:r>
            <a:r>
              <a:rPr lang="en-AU" dirty="0"/>
              <a:t> Army of Edward III, Free Companies, White Company of John Hawkwood</a:t>
            </a:r>
          </a:p>
          <a:p>
            <a:r>
              <a:rPr lang="en-AU" b="1" dirty="0"/>
              <a:t>Notable Skills:</a:t>
            </a:r>
            <a:r>
              <a:rPr lang="en-AU" dirty="0"/>
              <a:t> Archery, Military leadership, Campaign strategy</a:t>
            </a:r>
          </a:p>
          <a:p>
            <a:r>
              <a:rPr lang="en-AU" b="1" dirty="0"/>
              <a:t>Background:</a:t>
            </a:r>
            <a:r>
              <a:rPr lang="en-AU" dirty="0"/>
              <a:t> Son of a Husbandman farmer with 80 acres near Macclesfield Forest</a:t>
            </a:r>
          </a:p>
          <a:p>
            <a:pPr algn="l">
              <a:buNone/>
            </a:pPr>
            <a:endParaRPr lang="en-AU" sz="1400" b="0" i="0" dirty="0">
              <a:solidFill>
                <a:srgbClr val="333333"/>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3250D5FA-E615-E5A4-4C71-FCDDCB51C784}"/>
              </a:ext>
            </a:extLst>
          </p:cNvPr>
          <p:cNvSpPr txBox="1"/>
          <p:nvPr/>
        </p:nvSpPr>
        <p:spPr>
          <a:xfrm>
            <a:off x="1618938" y="999348"/>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Yeoman Roger </a:t>
            </a:r>
            <a:r>
              <a:rPr lang="en-AU" dirty="0" err="1">
                <a:solidFill>
                  <a:srgbClr val="333333"/>
                </a:solidFill>
                <a:latin typeface="Open Sans" panose="020F0502020204030204" pitchFamily="34" charset="0"/>
              </a:rPr>
              <a:t>Greenewood</a:t>
            </a:r>
            <a:endParaRPr lang="en-AU" b="0" i="0" dirty="0">
              <a:solidFill>
                <a:srgbClr val="333333"/>
              </a:solidFill>
              <a:effectLst/>
              <a:latin typeface="Open Sans" panose="020F0502020204030204" pitchFamily="34" charset="0"/>
            </a:endParaRPr>
          </a:p>
        </p:txBody>
      </p:sp>
      <p:pic>
        <p:nvPicPr>
          <p:cNvPr id="3" name="Picture 4" descr="Roger Grenewood">
            <a:extLst>
              <a:ext uri="{FF2B5EF4-FFF2-40B4-BE49-F238E27FC236}">
                <a16:creationId xmlns:a16="http://schemas.microsoft.com/office/drawing/2014/main" id="{C61B37D0-1544-9845-7A4B-766E85CFA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533" y="1738012"/>
            <a:ext cx="2398041" cy="359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22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6600-99CE-A687-613E-82A58A6F701E}"/>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8AE00B9C-3174-10E5-8534-1C42CD23AC32}"/>
              </a:ext>
            </a:extLst>
          </p:cNvPr>
          <p:cNvPicPr>
            <a:picLocks noChangeAspect="1"/>
          </p:cNvPicPr>
          <p:nvPr/>
        </p:nvPicPr>
        <p:blipFill>
          <a:blip r:embed="rId2"/>
          <a:stretch>
            <a:fillRect/>
          </a:stretch>
        </p:blipFill>
        <p:spPr>
          <a:xfrm>
            <a:off x="-68378" y="-104931"/>
            <a:ext cx="6994756" cy="10012519"/>
          </a:xfrm>
          <a:prstGeom prst="rect">
            <a:avLst/>
          </a:prstGeom>
        </p:spPr>
      </p:pic>
      <p:sp>
        <p:nvSpPr>
          <p:cNvPr id="2" name="TextBox 1">
            <a:extLst>
              <a:ext uri="{FF2B5EF4-FFF2-40B4-BE49-F238E27FC236}">
                <a16:creationId xmlns:a16="http://schemas.microsoft.com/office/drawing/2014/main" id="{72E1512C-EFFE-D43E-99DC-792EAC9FAF7E}"/>
              </a:ext>
            </a:extLst>
          </p:cNvPr>
          <p:cNvSpPr txBox="1"/>
          <p:nvPr/>
        </p:nvSpPr>
        <p:spPr>
          <a:xfrm>
            <a:off x="1268204" y="1033632"/>
            <a:ext cx="4697881" cy="6555641"/>
          </a:xfrm>
          <a:prstGeom prst="rect">
            <a:avLst/>
          </a:prstGeom>
          <a:noFill/>
        </p:spPr>
        <p:txBody>
          <a:bodyPr wrap="square">
            <a:spAutoFit/>
          </a:bodyPr>
          <a:lstStyle/>
          <a:p>
            <a:r>
              <a:rPr lang="en-AU" sz="1050" dirty="0"/>
              <a:t>Born on the 19th of November, 1330, in the Hundred of Macclesfield, Cheshire, Roger </a:t>
            </a:r>
            <a:r>
              <a:rPr lang="en-AU" sz="1050" dirty="0" err="1"/>
              <a:t>Grenewood's</a:t>
            </a:r>
            <a:r>
              <a:rPr lang="en-AU" sz="1050" dirty="0"/>
              <a:t> life began in the shadow of the Macclesfield Forest, near the flowing waters of the River Goyt. As the son of a Husbandman farmer who tended to a notable 80 acres of land—a holding suggesting a family of some substance within their class—young Roger learned the value of hard work and precision from an early age. His natural talent with the longbow, a skill honed through compulsory practice for English yeomen, soon became apparent. When the call to arms came from King Edward III for his campaigns in France, Roger, then a youth of fifteen, answered without hesitation. His skill with the bow would serve him well, particularly at the momentous Battle of Crécy on the 26th of August, 1346, where he fought as an archer in the victorious English ranks. In the aftermath of Crécy, as English forces moved through Normandy, Roger </a:t>
            </a:r>
            <a:r>
              <a:rPr lang="en-AU" sz="1050" dirty="0" err="1"/>
              <a:t>Grenewood</a:t>
            </a:r>
            <a:r>
              <a:rPr lang="en-AU" sz="1050" dirty="0"/>
              <a:t> found himself in the city of Rouen. Meanwhile, the widowed Lady Cristine, stranded and seeking to arrange passage back to England, had also sought shelter with friends in the same city.</a:t>
            </a:r>
          </a:p>
          <a:p>
            <a:r>
              <a:rPr lang="en-AU" sz="1050" dirty="0"/>
              <a:t>It was in Rouen, a city that would soon face the horrors of the Black Death, that their paths converged. Roger, the yeoman archer, and Cristine, the grieving noble widow, met. Their shared experience of the recent battle and its profound impact, coupled with Cristine's vulnerable position and Roger's protective presence, forged an unlikely bond. Despite the considerable social differences, their connection deepened. In October 1348, with Rouen in the grip of the Black Death which peaked that spring and summer, they were married at the ancient abbey of Saint-Ouen. For Cristine, a widow with greater autonomy over her choices, and in a world disrupted by war and pestilence, this union with a capable soldier offered a measure of security and companionship. The years that followed saw Cristine adapt to a life starkly different from her noble upbringing. She </a:t>
            </a:r>
            <a:r>
              <a:rPr lang="en-AU" sz="1050" dirty="0" err="1"/>
              <a:t>traveled</a:t>
            </a:r>
            <a:r>
              <a:rPr lang="en-AU" sz="1050" dirty="0"/>
              <a:t> with Roger as he sought service with the Free Companies—mercenary bands that roamed France, particularly active in Normandy, Gascony, and Aquitaine during lulls in the main conflict. Cristine learned to navigate the challenges of life on campaign, a common, albeit arduous, experience for soldiers' families.</a:t>
            </a:r>
          </a:p>
          <a:p>
            <a:r>
              <a:rPr lang="en-AU" sz="1050" dirty="0"/>
              <a:t>When Edward III renewed the war with France in 1355, Roger rejoined the royal forces. His skill and leadership during the Black Prince's devastating </a:t>
            </a:r>
            <a:r>
              <a:rPr lang="en-AU" sz="1050" dirty="0" err="1"/>
              <a:t>grande</a:t>
            </a:r>
            <a:r>
              <a:rPr lang="en-AU" sz="1050" dirty="0"/>
              <a:t> </a:t>
            </a:r>
            <a:r>
              <a:rPr lang="en-AU" sz="1050" dirty="0" err="1"/>
              <a:t>chevauchée</a:t>
            </a:r>
            <a:r>
              <a:rPr lang="en-AU" sz="1050" dirty="0"/>
              <a:t> of 1355 earned him a promotion to the rank of </a:t>
            </a:r>
            <a:r>
              <a:rPr lang="en-AU" sz="1050" dirty="0" err="1"/>
              <a:t>Ventenar</a:t>
            </a:r>
            <a:r>
              <a:rPr lang="en-AU" sz="1050" dirty="0"/>
              <a:t>, an officer typically in command of about twenty men. While Roger fought in this campaign and subsequently at the decisive English victory at the Battle of Poitiers in 1356 alongside Edward of Woodstock (the Black Prince), Cristine often remained in relatively safer areas within English-held territories like Aquitaine, Normandy, or Brittany.</a:t>
            </a:r>
          </a:p>
        </p:txBody>
      </p:sp>
    </p:spTree>
    <p:extLst>
      <p:ext uri="{BB962C8B-B14F-4D97-AF65-F5344CB8AC3E}">
        <p14:creationId xmlns:p14="http://schemas.microsoft.com/office/powerpoint/2010/main" val="69099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57B5F-A4E2-22A7-1298-144FAF2F9BF0}"/>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2FDA769F-4676-503E-62EB-ABD552EC3035}"/>
              </a:ext>
            </a:extLst>
          </p:cNvPr>
          <p:cNvPicPr>
            <a:picLocks noChangeAspect="1"/>
          </p:cNvPicPr>
          <p:nvPr/>
        </p:nvPicPr>
        <p:blipFill>
          <a:blip r:embed="rId2"/>
          <a:stretch>
            <a:fillRect/>
          </a:stretch>
        </p:blipFill>
        <p:spPr>
          <a:xfrm>
            <a:off x="-68378" y="-104931"/>
            <a:ext cx="6994756" cy="10012519"/>
          </a:xfrm>
          <a:prstGeom prst="rect">
            <a:avLst/>
          </a:prstGeom>
        </p:spPr>
      </p:pic>
      <p:sp>
        <p:nvSpPr>
          <p:cNvPr id="3" name="TextBox 2">
            <a:extLst>
              <a:ext uri="{FF2B5EF4-FFF2-40B4-BE49-F238E27FC236}">
                <a16:creationId xmlns:a16="http://schemas.microsoft.com/office/drawing/2014/main" id="{2C5972A8-A633-37BA-C480-ADE663433A0D}"/>
              </a:ext>
            </a:extLst>
          </p:cNvPr>
          <p:cNvSpPr txBox="1"/>
          <p:nvPr/>
        </p:nvSpPr>
        <p:spPr>
          <a:xfrm>
            <a:off x="1345367" y="1205674"/>
            <a:ext cx="4950502" cy="5101397"/>
          </a:xfrm>
          <a:prstGeom prst="rect">
            <a:avLst/>
          </a:prstGeom>
          <a:noFill/>
        </p:spPr>
        <p:txBody>
          <a:bodyPr wrap="square">
            <a:spAutoFit/>
          </a:bodyPr>
          <a:lstStyle/>
          <a:p>
            <a:r>
              <a:rPr lang="en-AU" sz="1050" dirty="0"/>
              <a:t>During these tumultuous years, Cristine and Roger were blessed with three sons. Raised amidst the realities of military life, all three would eventually follow in their father's footsteps, becoming men-at-arms in service to the English crown. Despite the constant upheaval and dangers, Cristine maintained her noble bearing, providing a stable presence for her family.</a:t>
            </a:r>
          </a:p>
          <a:p>
            <a:r>
              <a:rPr lang="en-AU" sz="1050" dirty="0"/>
              <a:t>Roger's military career continued its relentless pace. He later joined the legendary White Company, commanded by Sir John Hawkwood, fighting throughout the Italian peninsula until approximately 1367. His service saw him at the Battle of Nájera in Castile in 1367, fighting under the Black Prince, and at the infamous Siege of Limoges in 1370, where the Black Prince's army, including its archers, took the city.</a:t>
            </a:r>
          </a:p>
          <a:p>
            <a:r>
              <a:rPr lang="en-AU" sz="1050" dirty="0"/>
              <a:t>After the death of Edward of Woodstock in 1376, Roger and Cristine, ever adaptable, returned to service with Free Companies, continuing their martial existence throughout France and Gascony. Finally, in 1380, after decades of warfare, Roger, now fifty, and Lady Cristine returned to England. There, Roger's experience found a new outlet. He joined the Companie of the Badger, a Free Company, as their </a:t>
            </a:r>
            <a:r>
              <a:rPr lang="en-AU" sz="1050" dirty="0" err="1"/>
              <a:t>Ventenar</a:t>
            </a:r>
            <a:r>
              <a:rPr lang="en-AU" sz="1050" dirty="0"/>
              <a:t>. In this role, he continued to lead archers, bringing his wealth of battlefield experience and leadership to train and command men, sometimes for campaigns on the continent.</a:t>
            </a:r>
          </a:p>
          <a:p>
            <a:r>
              <a:rPr lang="en-AU" sz="1050" dirty="0"/>
              <a:t>Lady Cristine, ever his steadfast partner, continued to support her husband in his </a:t>
            </a:r>
            <a:r>
              <a:rPr lang="en-AU" sz="1050" dirty="0" err="1"/>
              <a:t>endeavors</a:t>
            </a:r>
            <a:r>
              <a:rPr lang="en-AU" sz="1050" dirty="0"/>
              <a:t> with the Companie of the Badger. Her heraldry, a poignant combination of the Davenport arms (Argent a chevron between 3 crosses crosslet </a:t>
            </a:r>
            <a:r>
              <a:rPr lang="en-AU" sz="1050" dirty="0" err="1"/>
              <a:t>fitchee</a:t>
            </a:r>
            <a:r>
              <a:rPr lang="en-AU" sz="1050" dirty="0"/>
              <a:t> Sable) and her first husband's De Clare arms (Or three chevrons Gules), served as a constant visual reminder of her noble lineage and the extraordinary, challenging, and ultimately intertwined chapters of her life alongside the yeoman archer who became her husband.</a:t>
            </a:r>
          </a:p>
          <a:p>
            <a:r>
              <a:rPr lang="en-AU" sz="1050" dirty="0"/>
              <a:t>The lives of Roger </a:t>
            </a:r>
            <a:r>
              <a:rPr lang="en-AU" sz="1050" dirty="0" err="1"/>
              <a:t>Grenewood</a:t>
            </a:r>
            <a:r>
              <a:rPr lang="en-AU" sz="1050" dirty="0"/>
              <a:t> and Lady Cristine, from the fields of Macclesfield and the halls of Essex nobility to the blood-soaked battlefields of France, Italy, and Spain, weave a remarkable tapestry through the heart of the Hundred Years' War. Their story is a testament to endurance, adaptation, and the unexpected bonds forged in the crucible of medieval conflict.</a:t>
            </a:r>
          </a:p>
        </p:txBody>
      </p:sp>
    </p:spTree>
    <p:extLst>
      <p:ext uri="{BB962C8B-B14F-4D97-AF65-F5344CB8AC3E}">
        <p14:creationId xmlns:p14="http://schemas.microsoft.com/office/powerpoint/2010/main" val="226077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1EE05-5D30-0CBF-61D1-3BE34C922B39}"/>
            </a:ext>
          </a:extLst>
        </p:cNvPr>
        <p:cNvGrpSpPr/>
        <p:nvPr/>
      </p:nvGrpSpPr>
      <p:grpSpPr>
        <a:xfrm>
          <a:off x="0" y="0"/>
          <a:ext cx="0" cy="0"/>
          <a:chOff x="0" y="0"/>
          <a:chExt cx="0" cy="0"/>
        </a:xfrm>
      </p:grpSpPr>
      <p:pic>
        <p:nvPicPr>
          <p:cNvPr id="5" name="Picture 4" descr="A frame with a picture of knights&#10;&#10;AI-generated content may be incorrect.">
            <a:extLst>
              <a:ext uri="{FF2B5EF4-FFF2-40B4-BE49-F238E27FC236}">
                <a16:creationId xmlns:a16="http://schemas.microsoft.com/office/drawing/2014/main" id="{4C184295-A2E8-BA58-D524-4A787C2D1793}"/>
              </a:ext>
            </a:extLst>
          </p:cNvPr>
          <p:cNvPicPr>
            <a:picLocks noChangeAspect="1"/>
          </p:cNvPicPr>
          <p:nvPr/>
        </p:nvPicPr>
        <p:blipFill>
          <a:blip r:embed="rId2"/>
          <a:stretch>
            <a:fillRect/>
          </a:stretch>
        </p:blipFill>
        <p:spPr>
          <a:xfrm>
            <a:off x="-68378" y="-104931"/>
            <a:ext cx="6994756" cy="10012519"/>
          </a:xfrm>
          <a:prstGeom prst="rect">
            <a:avLst/>
          </a:prstGeom>
        </p:spPr>
      </p:pic>
      <p:sp>
        <p:nvSpPr>
          <p:cNvPr id="7" name="TextBox 6">
            <a:extLst>
              <a:ext uri="{FF2B5EF4-FFF2-40B4-BE49-F238E27FC236}">
                <a16:creationId xmlns:a16="http://schemas.microsoft.com/office/drawing/2014/main" id="{D55027C0-663F-C613-27A5-729E4D65A22E}"/>
              </a:ext>
            </a:extLst>
          </p:cNvPr>
          <p:cNvSpPr txBox="1"/>
          <p:nvPr/>
        </p:nvSpPr>
        <p:spPr>
          <a:xfrm>
            <a:off x="1270416" y="1368680"/>
            <a:ext cx="3077117" cy="6186309"/>
          </a:xfrm>
          <a:prstGeom prst="rect">
            <a:avLst/>
          </a:prstGeom>
          <a:noFill/>
        </p:spPr>
        <p:txBody>
          <a:bodyPr wrap="square">
            <a:spAutoFit/>
          </a:bodyPr>
          <a:lstStyle/>
          <a:p>
            <a:r>
              <a:rPr lang="en-AU" b="1" dirty="0"/>
              <a:t>Full Name:</a:t>
            </a:r>
            <a:r>
              <a:rPr lang="en-AU" dirty="0"/>
              <a:t> Lady Cristine </a:t>
            </a:r>
            <a:r>
              <a:rPr lang="en-AU" dirty="0" err="1"/>
              <a:t>Grenewood</a:t>
            </a:r>
            <a:r>
              <a:rPr lang="en-AU" dirty="0"/>
              <a:t> (née Davenport, formerly de Clare)</a:t>
            </a:r>
          </a:p>
          <a:p>
            <a:r>
              <a:rPr lang="en-AU" b="1" dirty="0"/>
              <a:t>Birth:</a:t>
            </a:r>
            <a:r>
              <a:rPr lang="en-AU" dirty="0"/>
              <a:t> 26th March 1330, Sible Hedingham, Essex</a:t>
            </a:r>
          </a:p>
          <a:p>
            <a:r>
              <a:rPr lang="en-AU" b="1" dirty="0"/>
              <a:t>Current Age:</a:t>
            </a:r>
            <a:r>
              <a:rPr lang="en-AU" dirty="0"/>
              <a:t> 54 years (as of 1384)</a:t>
            </a:r>
          </a:p>
          <a:p>
            <a:r>
              <a:rPr lang="en-AU" b="1" dirty="0"/>
              <a:t>Current Status:</a:t>
            </a:r>
            <a:r>
              <a:rPr lang="en-AU" dirty="0"/>
              <a:t> Wife of Roger </a:t>
            </a:r>
            <a:r>
              <a:rPr lang="en-AU" dirty="0" err="1"/>
              <a:t>Grenewood</a:t>
            </a:r>
            <a:r>
              <a:rPr lang="en-AU" dirty="0"/>
              <a:t>, </a:t>
            </a:r>
            <a:r>
              <a:rPr lang="en-AU" dirty="0" err="1"/>
              <a:t>Ventenar</a:t>
            </a:r>
            <a:r>
              <a:rPr lang="en-AU" dirty="0"/>
              <a:t> of the Companie of the Badger</a:t>
            </a:r>
          </a:p>
          <a:p>
            <a:r>
              <a:rPr lang="en-AU" b="1" dirty="0"/>
              <a:t>Family Background:</a:t>
            </a:r>
            <a:r>
              <a:rPr lang="en-AU" dirty="0"/>
              <a:t> Daughter of Sir Robert Davenport, knight in service to John de Vere, 7th Earl of Oxford</a:t>
            </a:r>
          </a:p>
          <a:p>
            <a:r>
              <a:rPr lang="en-AU" b="1" dirty="0"/>
              <a:t>Previous Marriage:</a:t>
            </a:r>
            <a:r>
              <a:rPr lang="en-AU" dirty="0"/>
              <a:t> Widowed from Sir Hugh de Clare (killed at Crécy, 26th August 1346)</a:t>
            </a:r>
          </a:p>
          <a:p>
            <a:r>
              <a:rPr lang="en-AU" b="1" dirty="0"/>
              <a:t>Children:</a:t>
            </a:r>
            <a:r>
              <a:rPr lang="en-AU" dirty="0"/>
              <a:t> Three sons, all serving as men-at-arms for the English Crown</a:t>
            </a:r>
          </a:p>
        </p:txBody>
      </p:sp>
      <p:sp>
        <p:nvSpPr>
          <p:cNvPr id="9" name="TextBox 8">
            <a:extLst>
              <a:ext uri="{FF2B5EF4-FFF2-40B4-BE49-F238E27FC236}">
                <a16:creationId xmlns:a16="http://schemas.microsoft.com/office/drawing/2014/main" id="{BBCA957A-F94B-8531-D2AB-CB33128C37BE}"/>
              </a:ext>
            </a:extLst>
          </p:cNvPr>
          <p:cNvSpPr txBox="1"/>
          <p:nvPr/>
        </p:nvSpPr>
        <p:spPr>
          <a:xfrm>
            <a:off x="1618938" y="999348"/>
            <a:ext cx="3620124" cy="369332"/>
          </a:xfrm>
          <a:prstGeom prst="rect">
            <a:avLst/>
          </a:prstGeom>
          <a:noFill/>
        </p:spPr>
        <p:txBody>
          <a:bodyPr wrap="square">
            <a:spAutoFit/>
          </a:bodyPr>
          <a:lstStyle/>
          <a:p>
            <a:pPr algn="ctr">
              <a:buNone/>
            </a:pPr>
            <a:r>
              <a:rPr lang="en-AU" dirty="0">
                <a:solidFill>
                  <a:srgbClr val="333333"/>
                </a:solidFill>
                <a:latin typeface="Open Sans" panose="020F0502020204030204" pitchFamily="34" charset="0"/>
              </a:rPr>
              <a:t>Lady Cristine </a:t>
            </a:r>
            <a:r>
              <a:rPr lang="en-AU" dirty="0" err="1">
                <a:solidFill>
                  <a:srgbClr val="333333"/>
                </a:solidFill>
                <a:latin typeface="Open Sans" panose="020F0502020204030204" pitchFamily="34" charset="0"/>
              </a:rPr>
              <a:t>Greenewood</a:t>
            </a:r>
            <a:endParaRPr lang="en-AU" b="0" i="0" dirty="0">
              <a:solidFill>
                <a:srgbClr val="333333"/>
              </a:solidFill>
              <a:effectLst/>
              <a:latin typeface="Open Sans" panose="020F0502020204030204" pitchFamily="34" charset="0"/>
            </a:endParaRPr>
          </a:p>
        </p:txBody>
      </p:sp>
      <p:pic>
        <p:nvPicPr>
          <p:cNvPr id="5122" name="Picture 2" descr="Lady Cristine Grenewood">
            <a:extLst>
              <a:ext uri="{FF2B5EF4-FFF2-40B4-BE49-F238E27FC236}">
                <a16:creationId xmlns:a16="http://schemas.microsoft.com/office/drawing/2014/main" id="{10CBEB77-0AF4-B0FA-C8C5-4694794539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95"/>
          <a:stretch>
            <a:fillRect/>
          </a:stretch>
        </p:blipFill>
        <p:spPr bwMode="auto">
          <a:xfrm>
            <a:off x="4347533" y="1992845"/>
            <a:ext cx="2301138" cy="3073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375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3526</TotalTime>
  <Words>5564</Words>
  <Application>Microsoft Macintosh PowerPoint</Application>
  <PresentationFormat>Custom</PresentationFormat>
  <Paragraphs>188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Cinzel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Stephen Keightley</dc:creator>
  <cp:lastModifiedBy>Stephen Keightley</cp:lastModifiedBy>
  <cp:revision>6</cp:revision>
  <cp:lastPrinted>2025-07-18T13:29:54Z</cp:lastPrinted>
  <dcterms:created xsi:type="dcterms:W3CDTF">2025-07-18T11:59:39Z</dcterms:created>
  <dcterms:modified xsi:type="dcterms:W3CDTF">2025-07-20T22:46:01Z</dcterms:modified>
</cp:coreProperties>
</file>